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7" r:id="rId2"/>
  </p:sldMasterIdLst>
  <p:notesMasterIdLst>
    <p:notesMasterId r:id="rId36"/>
  </p:notesMasterIdLst>
  <p:sldIdLst>
    <p:sldId id="256"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Lst>
  <p:sldSz cx="9144000" cy="5143500" type="screen16x9"/>
  <p:notesSz cx="6858000" cy="9144000"/>
  <p:embeddedFontLst>
    <p:embeddedFont>
      <p:font typeface="Raleway"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wen Dray" initials="" lastIdx="21" clrIdx="0"/>
  <p:cmAuthor id="1" name="Shamama Sirroon" initials="" lastIdx="1" clrIdx="1"/>
  <p:cmAuthor id="2" name="Corey Cochran-Lepiz"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8F0A0C-9BA0-4987-A32A-243074A53610}">
  <a:tblStyle styleId="{838F0A0C-9BA0-4987-A32A-243074A536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EFF6D4-1267-4F33-90BF-51D748F39429}"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BA6423-D494-46FD-B382-54DAD2396C36}" styleName="Table_2">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fill>
          <a:solidFill>
            <a:srgbClr val="FFFFFF"/>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3EE8527-902B-48A6-AF6E-6FF0FA84A17B}"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4-12T22:12:05.803" idx="1">
    <p:pos x="196" y="469"/>
    <p:text>https://docs.google.com/document/d/1fTVfYWiN9IsrQKY5cnz1WXDF0xTi_aOhLs8ykFhhi74/edit</p:text>
  </p:cm>
  <p:cm authorId="0" dt="2022-04-12T22:12:05.803" idx="2">
    <p:pos x="196" y="469"/>
    <p:text>Feedback: https://drive.google.com/drive/u/0/folders/1yVSm6khD7Mf-YCQEIb5hJTgWyZMG5Qqo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4-12T00:54:42.715" idx="7">
    <p:pos x="196" y="1354"/>
    <p:text>15 pages max</p:text>
  </p:cm>
  <p:cm authorId="0" dt="2022-04-12T22:01:34.770" idx="8">
    <p:pos x="196" y="1354"/>
    <p:text>https://docs.google.com/presentation/d/1-jFBw3fKejhcI_lnkkTbbGhf20USR6JPwvGwI8NP8Ww/edit#slide=id.g871b3ee2f9_2_0</p:text>
  </p:cm>
  <p:cm authorId="0" dt="2022-04-22T15:40:38.198" idx="6">
    <p:pos x="196" y="1354"/>
    <p:text>Tires, wheels, hubs, uprights, control arms,
steering linkage, springs, dampers, anti-roll
bars, geometry, kinematics, vehicle dynamics.
Selection and use of materials.</p:text>
  </p:cm>
  <p:cm authorId="1" dt="2022-04-22T15:40:38.198" idx="1">
    <p:pos x="196" y="1354"/>
    <p:text>https://docs.google.com/document/d/1fTVfYWiN9IsrQKY5cnz1WXDF0xTi_aOhLs8ykFhhi74/edit?usp=sharing</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04-12T00:56:21.017" idx="10">
    <p:pos x="196" y="1354"/>
    <p:text>15 pages max</p:text>
  </p:cm>
  <p:cm authorId="0" dt="2022-04-12T22:02:48.831" idx="11">
    <p:pos x="196" y="1354"/>
    <p:text>https://docs.google.com/presentation/d/1WwCI1Cx2-JwS_An5KMeb99cw9c6Kbe3EbbxSyMvMmUE/edit#slide=id.g89a8c9da61_0_38</p:text>
  </p:cm>
  <p:cm authorId="0" dt="2022-04-16T20:27:36.181" idx="12">
    <p:pos x="196" y="1354"/>
    <p:text>_Marked as resolved_</p:text>
  </p:cm>
  <p:cm authorId="0" dt="2022-04-16T20:27:42.236" idx="9">
    <p:pos x="196" y="1354"/>
    <p:text>Primary structure/tub/tubing, body, and
aerodynamic/ductwork systems. Rigidity and
stress-relief methods. Load analyses.
Fasteners. Selection and use of materials.</p:text>
  </p:cm>
  <p:cm authorId="0" dt="2022-04-16T20:27:42.236" idx="13">
    <p:pos x="196" y="1354"/>
    <p:text>_Re-opened_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5719a00d1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25719a00d1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Nate -- images with labels, spreadsheet of sizing and bearing stress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4e9aa454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24e9aa454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24e9aa4545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24e9aa4545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6061, are we still having wheel speed sensor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530b9d8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2530b9d8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d1a5c38086daa2b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d1a5c38086daa2b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4e9aa454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4e9aa454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d1a5c38086daa2b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d1a5c38086daa2b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d1a5c38086daa2b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d1a5c38086daa2b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0cd0fdf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0cd0fdf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2238e3885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2238e3885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240cd0fdf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240cd0fdf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4b250087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4b25008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24b250087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24b25008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25423668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25423668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254236684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254236684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25b359f0a6_2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25b359f0a6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b359f0a6_2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b359f0a6_2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24b250087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24b250087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254236684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25423668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54236684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254236684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25b359f0a6_2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25b359f0a6_2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d1a5c38086daa2b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d1a5c38086daa2b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4b250087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24b25008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5d6c7143c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5d6c7143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5d6c7143c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5d6c7143c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25d6c7143c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25d6c7143c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24e9aa454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24e9aa454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5719a00d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5719a00d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5719a00d1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5719a00d1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24e9aa4545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24e9aa4545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script determines our suspension nodes when given desired characteristics and constraints. By inputting our designed roll gradient, (what were the constraints, get access to matlab), the outputted members can be seen in the figure.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4e9aa4545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24e9aa4545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using double wishbone, design of rockers?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24e9aa454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24e9aa454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p:nvPr/>
        </p:nvSpPr>
        <p:spPr>
          <a:xfrm>
            <a:off x="35" y="147593"/>
            <a:ext cx="9144000" cy="140700"/>
          </a:xfrm>
          <a:prstGeom prst="rect">
            <a:avLst/>
          </a:prstGeom>
          <a:solidFill>
            <a:srgbClr val="476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p:nvPr/>
        </p:nvSpPr>
        <p:spPr>
          <a:xfrm>
            <a:off x="35" y="285200"/>
            <a:ext cx="9144000" cy="140700"/>
          </a:xfrm>
          <a:prstGeom prst="rect">
            <a:avLst/>
          </a:prstGeom>
          <a:solidFill>
            <a:srgbClr val="F6B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 y="0"/>
            <a:ext cx="9144000" cy="1476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9"/>
        <p:cNvGrpSpPr/>
        <p:nvPr/>
      </p:nvGrpSpPr>
      <p:grpSpPr>
        <a:xfrm>
          <a:off x="0" y="0"/>
          <a:ext cx="0" cy="0"/>
          <a:chOff x="0" y="0"/>
          <a:chExt cx="0" cy="0"/>
        </a:xfrm>
      </p:grpSpPr>
      <p:sp>
        <p:nvSpPr>
          <p:cNvPr id="120" name="Google Shape;120;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1" name="Google Shape;121;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9"/>
          <p:cNvSpPr/>
          <p:nvPr/>
        </p:nvSpPr>
        <p:spPr>
          <a:xfrm>
            <a:off x="35" y="285200"/>
            <a:ext cx="9144000" cy="140700"/>
          </a:xfrm>
          <a:prstGeom prst="rect">
            <a:avLst/>
          </a:prstGeom>
          <a:solidFill>
            <a:srgbClr val="F6B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9"/>
          <p:cNvSpPr/>
          <p:nvPr/>
        </p:nvSpPr>
        <p:spPr>
          <a:xfrm>
            <a:off x="35" y="147543"/>
            <a:ext cx="9144000" cy="140700"/>
          </a:xfrm>
          <a:prstGeom prst="rect">
            <a:avLst/>
          </a:prstGeom>
          <a:solidFill>
            <a:srgbClr val="476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9"/>
          <p:cNvSpPr/>
          <p:nvPr/>
        </p:nvSpPr>
        <p:spPr>
          <a:xfrm>
            <a:off x="-37" y="0"/>
            <a:ext cx="9144000" cy="147600"/>
          </a:xfrm>
          <a:prstGeom prst="rect">
            <a:avLst/>
          </a:pr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aleway"/>
              <a:buNone/>
              <a:defRPr b="1">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2" name="Google Shape;13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aleway"/>
              <a:buNone/>
              <a:defRPr b="1">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6" name="Google Shape;136;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7" name="Google Shape;13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aleway"/>
              <a:buNone/>
              <a:defRPr b="1">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4" name="Google Shape;14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Raleway"/>
              <a:buNone/>
              <a:defRPr sz="4800" b="1">
                <a:latin typeface="Raleway"/>
                <a:ea typeface="Raleway"/>
                <a:cs typeface="Raleway"/>
                <a:sym typeface="Raleway"/>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7" name="Google Shape;14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1" name="Google Shape;151;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2" name="Google Shape;152;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3" name="Google Shape;1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3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56" name="Google Shape;15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3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9" name="Google Shape;159;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60" name="Google Shape;16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
        <p:nvSpPr>
          <p:cNvPr id="162" name="Google Shape;16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aleway"/>
              <a:buNone/>
              <a:defRPr b="1">
                <a:latin typeface="Raleway"/>
                <a:ea typeface="Raleway"/>
                <a:cs typeface="Raleway"/>
                <a:sym typeface="Raleway"/>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aleway"/>
              <a:buChar char="●"/>
              <a:defRPr>
                <a:latin typeface="Raleway"/>
                <a:ea typeface="Raleway"/>
                <a:cs typeface="Raleway"/>
                <a:sym typeface="Raleway"/>
              </a:defRPr>
            </a:lvl1pPr>
            <a:lvl2pPr marL="914400" lvl="1" indent="-317500">
              <a:spcBef>
                <a:spcPts val="1600"/>
              </a:spcBef>
              <a:spcAft>
                <a:spcPts val="0"/>
              </a:spcAft>
              <a:buSzPts val="1400"/>
              <a:buFont typeface="Raleway"/>
              <a:buChar char="○"/>
              <a:defRPr>
                <a:latin typeface="Raleway"/>
                <a:ea typeface="Raleway"/>
                <a:cs typeface="Raleway"/>
                <a:sym typeface="Raleway"/>
              </a:defRPr>
            </a:lvl2pPr>
            <a:lvl3pPr marL="1371600" lvl="2" indent="-317500">
              <a:spcBef>
                <a:spcPts val="1600"/>
              </a:spcBef>
              <a:spcAft>
                <a:spcPts val="0"/>
              </a:spcAft>
              <a:buSzPts val="1400"/>
              <a:buFont typeface="Raleway"/>
              <a:buChar char="■"/>
              <a:defRPr>
                <a:latin typeface="Raleway"/>
                <a:ea typeface="Raleway"/>
                <a:cs typeface="Raleway"/>
                <a:sym typeface="Raleway"/>
              </a:defRPr>
            </a:lvl3pPr>
            <a:lvl4pPr marL="1828800" lvl="3" indent="-317500">
              <a:spcBef>
                <a:spcPts val="1600"/>
              </a:spcBef>
              <a:spcAft>
                <a:spcPts val="0"/>
              </a:spcAft>
              <a:buSzPts val="1400"/>
              <a:buFont typeface="Raleway"/>
              <a:buChar char="●"/>
              <a:defRPr>
                <a:latin typeface="Raleway"/>
                <a:ea typeface="Raleway"/>
                <a:cs typeface="Raleway"/>
                <a:sym typeface="Raleway"/>
              </a:defRPr>
            </a:lvl4pPr>
            <a:lvl5pPr marL="2286000" lvl="4" indent="-317500">
              <a:spcBef>
                <a:spcPts val="1600"/>
              </a:spcBef>
              <a:spcAft>
                <a:spcPts val="0"/>
              </a:spcAft>
              <a:buSzPts val="1400"/>
              <a:buFont typeface="Raleway"/>
              <a:buChar char="○"/>
              <a:defRPr>
                <a:latin typeface="Raleway"/>
                <a:ea typeface="Raleway"/>
                <a:cs typeface="Raleway"/>
                <a:sym typeface="Raleway"/>
              </a:defRPr>
            </a:lvl5pPr>
            <a:lvl6pPr marL="2743200" lvl="5" indent="-317500">
              <a:spcBef>
                <a:spcPts val="1600"/>
              </a:spcBef>
              <a:spcAft>
                <a:spcPts val="0"/>
              </a:spcAft>
              <a:buSzPts val="1400"/>
              <a:buFont typeface="Raleway"/>
              <a:buChar char="■"/>
              <a:defRPr>
                <a:latin typeface="Raleway"/>
                <a:ea typeface="Raleway"/>
                <a:cs typeface="Raleway"/>
                <a:sym typeface="Raleway"/>
              </a:defRPr>
            </a:lvl6pPr>
            <a:lvl7pPr marL="3200400" lvl="6" indent="-317500">
              <a:spcBef>
                <a:spcPts val="1600"/>
              </a:spcBef>
              <a:spcAft>
                <a:spcPts val="0"/>
              </a:spcAft>
              <a:buSzPts val="1400"/>
              <a:buFont typeface="Raleway"/>
              <a:buChar char="●"/>
              <a:defRPr>
                <a:latin typeface="Raleway"/>
                <a:ea typeface="Raleway"/>
                <a:cs typeface="Raleway"/>
                <a:sym typeface="Raleway"/>
              </a:defRPr>
            </a:lvl7pPr>
            <a:lvl8pPr marL="3657600" lvl="7" indent="-317500">
              <a:spcBef>
                <a:spcPts val="1600"/>
              </a:spcBef>
              <a:spcAft>
                <a:spcPts val="0"/>
              </a:spcAft>
              <a:buSzPts val="1400"/>
              <a:buFont typeface="Raleway"/>
              <a:buChar char="○"/>
              <a:defRPr>
                <a:latin typeface="Raleway"/>
                <a:ea typeface="Raleway"/>
                <a:cs typeface="Raleway"/>
                <a:sym typeface="Raleway"/>
              </a:defRPr>
            </a:lvl8pPr>
            <a:lvl9pPr marL="4114800" lvl="8" indent="-317500">
              <a:spcBef>
                <a:spcPts val="1600"/>
              </a:spcBef>
              <a:spcAft>
                <a:spcPts val="1600"/>
              </a:spcAft>
              <a:buSzPts val="1400"/>
              <a:buFont typeface="Raleway"/>
              <a:buChar char="■"/>
              <a:defRPr>
                <a:latin typeface="Raleway"/>
                <a:ea typeface="Raleway"/>
                <a:cs typeface="Raleway"/>
                <a:sym typeface="Raleway"/>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venir"/>
              <a:buNone/>
              <a:defRPr sz="2800">
                <a:solidFill>
                  <a:schemeClr val="dk1"/>
                </a:solidFill>
                <a:latin typeface="Avenir"/>
                <a:ea typeface="Avenir"/>
                <a:cs typeface="Avenir"/>
                <a:sym typeface="Aveni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Avenir"/>
              <a:buChar char="●"/>
              <a:defRPr sz="1800">
                <a:solidFill>
                  <a:schemeClr val="dk2"/>
                </a:solidFill>
                <a:latin typeface="Avenir"/>
                <a:ea typeface="Avenir"/>
                <a:cs typeface="Avenir"/>
                <a:sym typeface="Avenir"/>
              </a:defRPr>
            </a:lvl1pPr>
            <a:lvl2pPr marL="914400" lvl="1"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marL="1371600" lvl="2"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marL="1828800" lvl="3"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marL="2286000" lvl="4"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marL="2743200" lvl="5"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marL="3200400" lvl="6"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marL="3657600" lvl="7" indent="-3175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marL="4114800" lvl="8" indent="-317500">
              <a:lnSpc>
                <a:spcPct val="115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76200" y="4682970"/>
            <a:ext cx="8967702" cy="330255"/>
          </a:xfrm>
          <a:prstGeom prst="rect">
            <a:avLst/>
          </a:prstGeom>
          <a:noFill/>
          <a:ln>
            <a:noFill/>
          </a:ln>
        </p:spPr>
      </p:pic>
      <p:sp>
        <p:nvSpPr>
          <p:cNvPr id="10" name="Google Shape;10;p1"/>
          <p:cNvSpPr txBox="1"/>
          <p:nvPr/>
        </p:nvSpPr>
        <p:spPr>
          <a:xfrm>
            <a:off x="7233000" y="0"/>
            <a:ext cx="19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venir"/>
                <a:ea typeface="Avenir"/>
                <a:cs typeface="Avenir"/>
                <a:sym typeface="Avenir"/>
              </a:rPr>
              <a:t>Team Number #236</a:t>
            </a:r>
            <a:endParaRPr b="1">
              <a:latin typeface="Avenir"/>
              <a:ea typeface="Avenir"/>
              <a:cs typeface="Avenir"/>
              <a:sym typeface="Aveni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venir"/>
              <a:buNone/>
              <a:defRPr sz="2800">
                <a:solidFill>
                  <a:schemeClr val="dk1"/>
                </a:solidFill>
                <a:latin typeface="Avenir"/>
                <a:ea typeface="Avenir"/>
                <a:cs typeface="Avenir"/>
                <a:sym typeface="Aveni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6" name="Google Shape;116;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venir"/>
              <a:buChar char="●"/>
              <a:defRPr sz="1800">
                <a:solidFill>
                  <a:schemeClr val="dk2"/>
                </a:solidFill>
                <a:latin typeface="Avenir"/>
                <a:ea typeface="Avenir"/>
                <a:cs typeface="Avenir"/>
                <a:sym typeface="Avenir"/>
              </a:defRPr>
            </a:lvl1pPr>
            <a:lvl2pPr marL="914400" lvl="1"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marL="1371600" lvl="2"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marL="1828800" lvl="3"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marL="2286000" lvl="4"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marL="2743200" lvl="5"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marL="3200400" lvl="6"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marL="3657600" lvl="7"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marL="4114800" lvl="8" indent="-317500" rtl="0">
              <a:lnSpc>
                <a:spcPct val="115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a:endParaRPr/>
          </a:p>
        </p:txBody>
      </p:sp>
      <p:sp>
        <p:nvSpPr>
          <p:cNvPr id="117" name="Google Shape;11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p28"/>
          <p:cNvPicPr preferRelativeResize="0"/>
          <p:nvPr/>
        </p:nvPicPr>
        <p:blipFill>
          <a:blip r:embed="rId13">
            <a:alphaModFix/>
          </a:blip>
          <a:stretch>
            <a:fillRect/>
          </a:stretch>
        </p:blipFill>
        <p:spPr>
          <a:xfrm>
            <a:off x="76200" y="4682970"/>
            <a:ext cx="8967702" cy="3302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betteraircraftfabric.com/specification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aleway" pitchFamily="2" charset="0"/>
                <a:ea typeface="Raleway"/>
                <a:cs typeface="Raleway"/>
                <a:sym typeface="Raleway"/>
              </a:rPr>
              <a:t>Olin Electric Motorsports </a:t>
            </a:r>
            <a:endParaRPr>
              <a:latin typeface="Raleway" pitchFamily="2" charset="0"/>
              <a:ea typeface="Raleway"/>
              <a:cs typeface="Raleway"/>
              <a:sym typeface="Raleway"/>
            </a:endParaRPr>
          </a:p>
        </p:txBody>
      </p:sp>
      <p:sp>
        <p:nvSpPr>
          <p:cNvPr id="217" name="Google Shape;217;p52"/>
          <p:cNvSpPr txBox="1">
            <a:spLocks noGrp="1"/>
          </p:cNvSpPr>
          <p:nvPr>
            <p:ph type="subTitle" idx="1"/>
          </p:nvPr>
        </p:nvSpPr>
        <p:spPr>
          <a:xfrm>
            <a:off x="311700" y="2635575"/>
            <a:ext cx="8520600" cy="10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pitchFamily="2" charset="0"/>
              </a:rPr>
              <a:t>Olin College of Engineering</a:t>
            </a:r>
            <a:endParaRPr>
              <a:latin typeface="Raleway" pitchFamily="2" charset="0"/>
            </a:endParaRPr>
          </a:p>
          <a:p>
            <a:pPr marL="0" lvl="0" indent="0" algn="ctr" rtl="0">
              <a:spcBef>
                <a:spcPts val="0"/>
              </a:spcBef>
              <a:spcAft>
                <a:spcPts val="0"/>
              </a:spcAft>
              <a:buNone/>
            </a:pPr>
            <a:r>
              <a:rPr lang="en">
                <a:latin typeface="Raleway" pitchFamily="2" charset="0"/>
              </a:rPr>
              <a:t>Team #236</a:t>
            </a:r>
            <a:endParaRPr>
              <a:latin typeface="Raleway"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78"/>
          <p:cNvPicPr preferRelativeResize="0"/>
          <p:nvPr/>
        </p:nvPicPr>
        <p:blipFill>
          <a:blip r:embed="rId3">
            <a:alphaModFix/>
          </a:blip>
          <a:stretch>
            <a:fillRect/>
          </a:stretch>
        </p:blipFill>
        <p:spPr>
          <a:xfrm>
            <a:off x="1262712" y="1041850"/>
            <a:ext cx="1648725" cy="1464299"/>
          </a:xfrm>
          <a:prstGeom prst="rect">
            <a:avLst/>
          </a:prstGeom>
          <a:noFill/>
          <a:ln>
            <a:noFill/>
          </a:ln>
        </p:spPr>
      </p:pic>
      <p:graphicFrame>
        <p:nvGraphicFramePr>
          <p:cNvPr id="521" name="Google Shape;521;p78"/>
          <p:cNvGraphicFramePr/>
          <p:nvPr/>
        </p:nvGraphicFramePr>
        <p:xfrm>
          <a:off x="770488" y="2530263"/>
          <a:ext cx="3560375" cy="2297235"/>
        </p:xfrm>
        <a:graphic>
          <a:graphicData uri="http://schemas.openxmlformats.org/drawingml/2006/table">
            <a:tbl>
              <a:tblPr>
                <a:noFill/>
                <a:tableStyleId>{2FEFF6D4-1267-4F33-90BF-51D748F39429}</a:tableStyleId>
              </a:tblPr>
              <a:tblGrid>
                <a:gridCol w="2330200">
                  <a:extLst>
                    <a:ext uri="{9D8B030D-6E8A-4147-A177-3AD203B41FA5}">
                      <a16:colId xmlns:a16="http://schemas.microsoft.com/office/drawing/2014/main" val="20000"/>
                    </a:ext>
                  </a:extLst>
                </a:gridCol>
                <a:gridCol w="1230175">
                  <a:extLst>
                    <a:ext uri="{9D8B030D-6E8A-4147-A177-3AD203B41FA5}">
                      <a16:colId xmlns:a16="http://schemas.microsoft.com/office/drawing/2014/main" val="20001"/>
                    </a:ext>
                  </a:extLst>
                </a:gridCol>
              </a:tblGrid>
              <a:tr h="36557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Material</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latin typeface="Avenir"/>
                          <a:ea typeface="Avenir"/>
                          <a:cs typeface="Avenir"/>
                          <a:sym typeface="Avenir"/>
                        </a:rPr>
                        <a:t>Aluminum 6061</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0"/>
                  </a:ext>
                </a:extLst>
              </a:tr>
              <a:tr h="35972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Length (in)</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16.85</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1"/>
                  </a:ext>
                </a:extLst>
              </a:tr>
              <a:tr h="35972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Inner Diameter (in)</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latin typeface="Avenir"/>
                          <a:ea typeface="Avenir"/>
                          <a:cs typeface="Avenir"/>
                          <a:sym typeface="Avenir"/>
                        </a:rPr>
                        <a:t>.5</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2"/>
                  </a:ext>
                </a:extLst>
              </a:tr>
              <a:tr h="35972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Outer Diameter (in)</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latin typeface="Avenir"/>
                          <a:ea typeface="Avenir"/>
                          <a:cs typeface="Avenir"/>
                          <a:sym typeface="Avenir"/>
                        </a:rPr>
                        <a:t>.75</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3"/>
                  </a:ext>
                </a:extLst>
              </a:tr>
              <a:tr h="35972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Polar Moment of Inertia (in^4)</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0.025</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4"/>
                  </a:ext>
                </a:extLst>
              </a:tr>
              <a:tr h="359725">
                <a:tc>
                  <a:txBody>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Torsional Stiffness (in-lbf/rad)</a:t>
                      </a:r>
                      <a:endParaRPr sz="1200" b="1">
                        <a:solidFill>
                          <a:schemeClr val="lt1"/>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5577.2</a:t>
                      </a:r>
                      <a:endParaRPr sz="1200">
                        <a:latin typeface="Avenir"/>
                        <a:ea typeface="Avenir"/>
                        <a:cs typeface="Avenir"/>
                        <a:sym typeface="Avenir"/>
                      </a:endParaRPr>
                    </a:p>
                  </a:txBody>
                  <a:tcPr marL="63500" marR="63500" marT="63500" marB="63500"/>
                </a:tc>
                <a:extLst>
                  <a:ext uri="{0D108BD9-81ED-4DB2-BD59-A6C34878D82A}">
                    <a16:rowId xmlns:a16="http://schemas.microsoft.com/office/drawing/2014/main" val="10005"/>
                  </a:ext>
                </a:extLst>
              </a:tr>
            </a:tbl>
          </a:graphicData>
        </a:graphic>
      </p:graphicFrame>
      <p:pic>
        <p:nvPicPr>
          <p:cNvPr id="522" name="Google Shape;522;p78"/>
          <p:cNvPicPr preferRelativeResize="0"/>
          <p:nvPr/>
        </p:nvPicPr>
        <p:blipFill>
          <a:blip r:embed="rId4">
            <a:alphaModFix/>
          </a:blip>
          <a:stretch>
            <a:fillRect/>
          </a:stretch>
        </p:blipFill>
        <p:spPr>
          <a:xfrm>
            <a:off x="6091163" y="841500"/>
            <a:ext cx="2017474" cy="1614001"/>
          </a:xfrm>
          <a:prstGeom prst="rect">
            <a:avLst/>
          </a:prstGeom>
          <a:noFill/>
          <a:ln>
            <a:noFill/>
          </a:ln>
        </p:spPr>
      </p:pic>
      <p:graphicFrame>
        <p:nvGraphicFramePr>
          <p:cNvPr id="523" name="Google Shape;523;p78"/>
          <p:cNvGraphicFramePr/>
          <p:nvPr/>
        </p:nvGraphicFramePr>
        <p:xfrm>
          <a:off x="4689188" y="2533175"/>
          <a:ext cx="3684325" cy="2158375"/>
        </p:xfrm>
        <a:graphic>
          <a:graphicData uri="http://schemas.openxmlformats.org/drawingml/2006/table">
            <a:tbl>
              <a:tblPr>
                <a:noFill/>
                <a:tableStyleId>{2FEFF6D4-1267-4F33-90BF-51D748F39429}</a:tableStyleId>
              </a:tblPr>
              <a:tblGrid>
                <a:gridCol w="2453150">
                  <a:extLst>
                    <a:ext uri="{9D8B030D-6E8A-4147-A177-3AD203B41FA5}">
                      <a16:colId xmlns:a16="http://schemas.microsoft.com/office/drawing/2014/main" val="20000"/>
                    </a:ext>
                  </a:extLst>
                </a:gridCol>
                <a:gridCol w="1231175">
                  <a:extLst>
                    <a:ext uri="{9D8B030D-6E8A-4147-A177-3AD203B41FA5}">
                      <a16:colId xmlns:a16="http://schemas.microsoft.com/office/drawing/2014/main" val="20001"/>
                    </a:ext>
                  </a:extLst>
                </a:gridCol>
              </a:tblGrid>
              <a:tr h="377250">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Material</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Aluminum 6061</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0"/>
                  </a:ext>
                </a:extLst>
              </a:tr>
              <a:tr h="356225">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Length (in)</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24</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1"/>
                  </a:ext>
                </a:extLst>
              </a:tr>
              <a:tr h="356225">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Inner Diameter (in)</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.26</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2"/>
                  </a:ext>
                </a:extLst>
              </a:tr>
              <a:tr h="356225">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Outer Diameter (in)</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.5</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3"/>
                  </a:ext>
                </a:extLst>
              </a:tr>
              <a:tr h="356225">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Polar Moment of Inertia (in^4)</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0.005</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4"/>
                  </a:ext>
                </a:extLst>
              </a:tr>
              <a:tr h="356225">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Torsional Stiffness (in-lbf/rad)</a:t>
                      </a:r>
                      <a:endParaRPr sz="1200" b="1">
                        <a:solidFill>
                          <a:srgbClr val="FFFFFF"/>
                        </a:solidFill>
                        <a:latin typeface="Raleway"/>
                        <a:ea typeface="Raleway"/>
                        <a:cs typeface="Raleway"/>
                        <a:sym typeface="Raleway"/>
                      </a:endParaRPr>
                    </a:p>
                  </a:txBody>
                  <a:tcPr marL="63500" marR="63500" marT="63500" marB="63500">
                    <a:solidFill>
                      <a:schemeClr val="accent1"/>
                    </a:solidFill>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893.4</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5"/>
                  </a:ext>
                </a:extLst>
              </a:tr>
            </a:tbl>
          </a:graphicData>
        </a:graphic>
      </p:graphicFrame>
      <p:cxnSp>
        <p:nvCxnSpPr>
          <p:cNvPr id="524" name="Google Shape;524;p78"/>
          <p:cNvCxnSpPr/>
          <p:nvPr/>
        </p:nvCxnSpPr>
        <p:spPr>
          <a:xfrm flipH="1">
            <a:off x="2941413" y="2000850"/>
            <a:ext cx="437700" cy="200400"/>
          </a:xfrm>
          <a:prstGeom prst="straightConnector1">
            <a:avLst/>
          </a:prstGeom>
          <a:noFill/>
          <a:ln w="9525" cap="flat" cmpd="sng">
            <a:solidFill>
              <a:srgbClr val="FF0000"/>
            </a:solidFill>
            <a:prstDash val="solid"/>
            <a:round/>
            <a:headEnd type="none" w="med" len="med"/>
            <a:tailEnd type="triangle" w="med" len="med"/>
          </a:ln>
        </p:spPr>
      </p:cxnSp>
      <p:cxnSp>
        <p:nvCxnSpPr>
          <p:cNvPr id="525" name="Google Shape;525;p78"/>
          <p:cNvCxnSpPr/>
          <p:nvPr/>
        </p:nvCxnSpPr>
        <p:spPr>
          <a:xfrm>
            <a:off x="5626338" y="1536425"/>
            <a:ext cx="1203000" cy="335700"/>
          </a:xfrm>
          <a:prstGeom prst="straightConnector1">
            <a:avLst/>
          </a:prstGeom>
          <a:noFill/>
          <a:ln w="9525" cap="flat" cmpd="sng">
            <a:solidFill>
              <a:srgbClr val="FF0000"/>
            </a:solidFill>
            <a:prstDash val="solid"/>
            <a:round/>
            <a:headEnd type="none" w="med" len="med"/>
            <a:tailEnd type="triangle" w="med" len="med"/>
          </a:ln>
        </p:spPr>
      </p:cxnSp>
      <p:sp>
        <p:nvSpPr>
          <p:cNvPr id="526" name="Google Shape;526;p78"/>
          <p:cNvSpPr txBox="1"/>
          <p:nvPr/>
        </p:nvSpPr>
        <p:spPr>
          <a:xfrm>
            <a:off x="3333888" y="1585650"/>
            <a:ext cx="72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pitchFamily="2" charset="0"/>
                <a:ea typeface="Avenir"/>
                <a:cs typeface="Avenir"/>
                <a:sym typeface="Avenir"/>
              </a:rPr>
              <a:t>Front ARB</a:t>
            </a:r>
            <a:endParaRPr>
              <a:latin typeface="Raleway" pitchFamily="2" charset="0"/>
              <a:ea typeface="Avenir"/>
              <a:cs typeface="Avenir"/>
              <a:sym typeface="Avenir"/>
            </a:endParaRPr>
          </a:p>
        </p:txBody>
      </p:sp>
      <p:sp>
        <p:nvSpPr>
          <p:cNvPr id="527" name="Google Shape;527;p78"/>
          <p:cNvSpPr txBox="1"/>
          <p:nvPr/>
        </p:nvSpPr>
        <p:spPr>
          <a:xfrm>
            <a:off x="5059588" y="1135100"/>
            <a:ext cx="63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pitchFamily="2" charset="0"/>
                <a:ea typeface="Avenir"/>
                <a:cs typeface="Avenir"/>
                <a:sym typeface="Avenir"/>
              </a:rPr>
              <a:t>Rear ARB</a:t>
            </a:r>
            <a:endParaRPr>
              <a:latin typeface="Raleway" pitchFamily="2" charset="0"/>
              <a:ea typeface="Avenir"/>
              <a:cs typeface="Avenir"/>
              <a:sym typeface="Avenir"/>
            </a:endParaRPr>
          </a:p>
        </p:txBody>
      </p:sp>
      <p:sp>
        <p:nvSpPr>
          <p:cNvPr id="528" name="Google Shape;528;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a:t>
            </a:r>
            <a:r>
              <a:rPr lang="en" b="1">
                <a:latin typeface="Raleway" pitchFamily="2" charset="0"/>
                <a:sym typeface="Raleway"/>
              </a:rPr>
              <a:t>Anti-Roll Bar</a:t>
            </a:r>
            <a:endParaRPr b="1">
              <a:latin typeface="Raleway" pitchFamily="2" charset="0"/>
              <a:sym typeface="Raleway"/>
            </a:endParaRPr>
          </a:p>
        </p:txBody>
      </p:sp>
      <p:sp>
        <p:nvSpPr>
          <p:cNvPr id="529" name="Google Shape;529;p78"/>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a:t>
            </a:r>
            <a:r>
              <a:rPr lang="en" b="1">
                <a:latin typeface="Raleway" pitchFamily="2" charset="0"/>
                <a:sym typeface="Raleway"/>
              </a:rPr>
              <a:t>Tires</a:t>
            </a:r>
            <a:r>
              <a:rPr lang="en">
                <a:latin typeface="Raleway" pitchFamily="2" charset="0"/>
              </a:rPr>
              <a:t> and Shocks</a:t>
            </a:r>
            <a:endParaRPr>
              <a:latin typeface="Raleway" pitchFamily="2" charset="0"/>
            </a:endParaRPr>
          </a:p>
        </p:txBody>
      </p:sp>
      <p:sp>
        <p:nvSpPr>
          <p:cNvPr id="535" name="Google Shape;535;p79"/>
          <p:cNvSpPr txBox="1">
            <a:spLocks noGrp="1"/>
          </p:cNvSpPr>
          <p:nvPr>
            <p:ph type="body" idx="1"/>
          </p:nvPr>
        </p:nvSpPr>
        <p:spPr>
          <a:xfrm>
            <a:off x="311700" y="976450"/>
            <a:ext cx="5966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Raleway" pitchFamily="2" charset="0"/>
              </a:rPr>
              <a:t>Tires</a:t>
            </a:r>
            <a:endParaRPr sz="1600" b="1">
              <a:solidFill>
                <a:schemeClr val="accent1"/>
              </a:solidFill>
              <a:latin typeface="Raleway" pitchFamily="2" charset="0"/>
            </a:endParaRPr>
          </a:p>
          <a:p>
            <a:pPr marL="457200" lvl="0" indent="-330200" algn="l" rtl="0">
              <a:spcBef>
                <a:spcPts val="0"/>
              </a:spcBef>
              <a:spcAft>
                <a:spcPts val="0"/>
              </a:spcAft>
              <a:buClr>
                <a:srgbClr val="000000"/>
              </a:buClr>
              <a:buSzPts val="1600"/>
              <a:buFont typeface="Avenir"/>
              <a:buChar char="●"/>
            </a:pPr>
            <a:r>
              <a:rPr lang="en" sz="1600">
                <a:solidFill>
                  <a:srgbClr val="000000"/>
                </a:solidFill>
                <a:latin typeface="Raleway" pitchFamily="2" charset="0"/>
                <a:ea typeface="Avenir"/>
                <a:cs typeface="Avenir"/>
                <a:sym typeface="Avenir"/>
              </a:rPr>
              <a:t>18x6” Hoosier R25B Tires</a:t>
            </a:r>
            <a:endParaRPr sz="1600">
              <a:solidFill>
                <a:srgbClr val="000000"/>
              </a:solidFill>
              <a:latin typeface="Raleway" pitchFamily="2" charset="0"/>
              <a:ea typeface="Avenir"/>
              <a:cs typeface="Avenir"/>
              <a:sym typeface="Avenir"/>
            </a:endParaRPr>
          </a:p>
          <a:p>
            <a:pPr marL="914400" lvl="1" indent="-304800" algn="l" rtl="0">
              <a:spcBef>
                <a:spcPts val="0"/>
              </a:spcBef>
              <a:spcAft>
                <a:spcPts val="0"/>
              </a:spcAft>
              <a:buClr>
                <a:srgbClr val="000000"/>
              </a:buClr>
              <a:buSzPts val="1200"/>
              <a:buFont typeface="Avenir"/>
              <a:buChar char="○"/>
            </a:pPr>
            <a:r>
              <a:rPr lang="en" sz="1200">
                <a:solidFill>
                  <a:srgbClr val="000000"/>
                </a:solidFill>
                <a:latin typeface="Raleway" pitchFamily="2" charset="0"/>
                <a:ea typeface="Avenir"/>
                <a:cs typeface="Avenir"/>
                <a:sym typeface="Avenir"/>
              </a:rPr>
              <a:t>Mounted on 7” width rims</a:t>
            </a:r>
            <a:endParaRPr sz="1200">
              <a:solidFill>
                <a:srgbClr val="000000"/>
              </a:solidFill>
              <a:latin typeface="Raleway" pitchFamily="2" charset="0"/>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 sz="1600">
                <a:solidFill>
                  <a:srgbClr val="000000"/>
                </a:solidFill>
                <a:latin typeface="Raleway" pitchFamily="2" charset="0"/>
                <a:ea typeface="Avenir"/>
                <a:cs typeface="Avenir"/>
                <a:sym typeface="Avenir"/>
              </a:rPr>
              <a:t>Analysis of Tire Testing Consortium data </a:t>
            </a:r>
            <a:endParaRPr sz="1600">
              <a:solidFill>
                <a:srgbClr val="000000"/>
              </a:solidFill>
              <a:latin typeface="Raleway" pitchFamily="2" charset="0"/>
              <a:ea typeface="Avenir"/>
              <a:cs typeface="Avenir"/>
              <a:sym typeface="Avenir"/>
            </a:endParaRPr>
          </a:p>
          <a:p>
            <a:pPr marL="0" lvl="0" indent="0" algn="l" rtl="0">
              <a:spcBef>
                <a:spcPts val="1600"/>
              </a:spcBef>
              <a:spcAft>
                <a:spcPts val="0"/>
              </a:spcAft>
              <a:buNone/>
            </a:pPr>
            <a:r>
              <a:rPr lang="en" sz="1600" b="1">
                <a:solidFill>
                  <a:schemeClr val="accent1"/>
                </a:solidFill>
                <a:latin typeface="Raleway" pitchFamily="2" charset="0"/>
              </a:rPr>
              <a:t>Shocks</a:t>
            </a:r>
            <a:endParaRPr sz="1400">
              <a:solidFill>
                <a:srgbClr val="000000"/>
              </a:solidFill>
              <a:latin typeface="Raleway" pitchFamily="2" charset="0"/>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 sz="1600">
                <a:solidFill>
                  <a:srgbClr val="000000"/>
                </a:solidFill>
                <a:latin typeface="Raleway" pitchFamily="2" charset="0"/>
                <a:ea typeface="Avenir"/>
                <a:cs typeface="Avenir"/>
                <a:sym typeface="Avenir"/>
              </a:rPr>
              <a:t>Ohlins TTX 25 Mk.II 50mm</a:t>
            </a:r>
            <a:endParaRPr sz="1600">
              <a:solidFill>
                <a:srgbClr val="000000"/>
              </a:solidFill>
              <a:latin typeface="Raleway" pitchFamily="2" charset="0"/>
              <a:ea typeface="Avenir"/>
              <a:cs typeface="Avenir"/>
              <a:sym typeface="Avenir"/>
            </a:endParaRPr>
          </a:p>
          <a:p>
            <a:pPr marL="914400" lvl="1" indent="-304800" algn="l" rtl="0">
              <a:spcBef>
                <a:spcPts val="0"/>
              </a:spcBef>
              <a:spcAft>
                <a:spcPts val="0"/>
              </a:spcAft>
              <a:buClr>
                <a:srgbClr val="000000"/>
              </a:buClr>
              <a:buSzPts val="1200"/>
              <a:buFont typeface="Avenir"/>
              <a:buChar char="○"/>
            </a:pPr>
            <a:r>
              <a:rPr lang="en" sz="1200">
                <a:solidFill>
                  <a:srgbClr val="000000"/>
                </a:solidFill>
                <a:latin typeface="Raleway" pitchFamily="2" charset="0"/>
                <a:ea typeface="Avenir"/>
                <a:cs typeface="Avenir"/>
                <a:sym typeface="Avenir"/>
              </a:rPr>
              <a:t>Highly adjustable compression/rebound</a:t>
            </a:r>
            <a:endParaRPr sz="1200">
              <a:solidFill>
                <a:srgbClr val="000000"/>
              </a:solidFill>
              <a:latin typeface="Raleway" pitchFamily="2" charset="0"/>
              <a:ea typeface="Avenir"/>
              <a:cs typeface="Avenir"/>
              <a:sym typeface="Avenir"/>
            </a:endParaRPr>
          </a:p>
          <a:p>
            <a:pPr marL="914400" lvl="1" indent="-304800" algn="l" rtl="0">
              <a:spcBef>
                <a:spcPts val="0"/>
              </a:spcBef>
              <a:spcAft>
                <a:spcPts val="0"/>
              </a:spcAft>
              <a:buClr>
                <a:srgbClr val="000000"/>
              </a:buClr>
              <a:buSzPts val="1200"/>
              <a:buFont typeface="Avenir"/>
              <a:buChar char="○"/>
            </a:pPr>
            <a:r>
              <a:rPr lang="en" sz="1200">
                <a:solidFill>
                  <a:srgbClr val="000000"/>
                </a:solidFill>
                <a:latin typeface="Raleway" pitchFamily="2" charset="0"/>
                <a:ea typeface="Avenir"/>
                <a:cs typeface="Avenir"/>
                <a:sym typeface="Avenir"/>
              </a:rPr>
              <a:t>Well documented spring rate options</a:t>
            </a:r>
            <a:endParaRPr sz="1200">
              <a:solidFill>
                <a:srgbClr val="000000"/>
              </a:solidFill>
              <a:latin typeface="Raleway" pitchFamily="2" charset="0"/>
              <a:ea typeface="Avenir"/>
              <a:cs typeface="Avenir"/>
              <a:sym typeface="Avenir"/>
            </a:endParaRPr>
          </a:p>
          <a:p>
            <a:pPr marL="914400" lvl="1" indent="-304800" algn="l" rtl="0">
              <a:spcBef>
                <a:spcPts val="0"/>
              </a:spcBef>
              <a:spcAft>
                <a:spcPts val="0"/>
              </a:spcAft>
              <a:buClr>
                <a:srgbClr val="000000"/>
              </a:buClr>
              <a:buSzPts val="1200"/>
              <a:buFont typeface="Avenir"/>
              <a:buChar char="○"/>
            </a:pPr>
            <a:r>
              <a:rPr lang="en" sz="1200">
                <a:solidFill>
                  <a:srgbClr val="000000"/>
                </a:solidFill>
                <a:latin typeface="Raleway" pitchFamily="2" charset="0"/>
                <a:ea typeface="Avenir"/>
                <a:cs typeface="Avenir"/>
                <a:sym typeface="Avenir"/>
              </a:rPr>
              <a:t>Lightweight and compact</a:t>
            </a:r>
            <a:endParaRPr sz="1200">
              <a:solidFill>
                <a:srgbClr val="000000"/>
              </a:solidFill>
              <a:latin typeface="Raleway" pitchFamily="2" charset="0"/>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 sz="1600">
                <a:solidFill>
                  <a:srgbClr val="000000"/>
                </a:solidFill>
                <a:latin typeface="Raleway" pitchFamily="2" charset="0"/>
                <a:ea typeface="Avenir"/>
                <a:cs typeface="Avenir"/>
                <a:sym typeface="Avenir"/>
              </a:rPr>
              <a:t>Preloaded so that car sits in the middle of shock travel (with driver sitting inside)</a:t>
            </a:r>
            <a:endParaRPr sz="1600">
              <a:solidFill>
                <a:srgbClr val="000000"/>
              </a:solidFill>
              <a:latin typeface="Raleway" pitchFamily="2" charset="0"/>
              <a:ea typeface="Avenir"/>
              <a:cs typeface="Avenir"/>
              <a:sym typeface="Avenir"/>
            </a:endParaRPr>
          </a:p>
          <a:p>
            <a:pPr marL="914400" lvl="0" indent="-304800" algn="l" rtl="0">
              <a:spcBef>
                <a:spcPts val="0"/>
              </a:spcBef>
              <a:spcAft>
                <a:spcPts val="0"/>
              </a:spcAft>
              <a:buClr>
                <a:srgbClr val="000000"/>
              </a:buClr>
              <a:buSzPts val="1200"/>
              <a:buFont typeface="Avenir"/>
              <a:buChar char="●"/>
            </a:pPr>
            <a:r>
              <a:rPr lang="en" sz="1200">
                <a:solidFill>
                  <a:srgbClr val="000000"/>
                </a:solidFill>
                <a:latin typeface="Raleway" pitchFamily="2" charset="0"/>
                <a:ea typeface="Avenir"/>
                <a:cs typeface="Avenir"/>
                <a:sym typeface="Avenir"/>
              </a:rPr>
              <a:t>Equal compression/extension room, favoring compression room due to higher likelihood of compression during acceleration/braking</a:t>
            </a:r>
            <a:endParaRPr sz="1200">
              <a:solidFill>
                <a:srgbClr val="000000"/>
              </a:solidFill>
              <a:latin typeface="Raleway" pitchFamily="2" charset="0"/>
              <a:ea typeface="Avenir"/>
              <a:cs typeface="Avenir"/>
              <a:sym typeface="Avenir"/>
            </a:endParaRPr>
          </a:p>
          <a:p>
            <a:pPr marL="457200" lvl="0" indent="0" algn="l" rtl="0">
              <a:spcBef>
                <a:spcPts val="1600"/>
              </a:spcBef>
              <a:spcAft>
                <a:spcPts val="0"/>
              </a:spcAft>
              <a:buNone/>
            </a:pPr>
            <a:endParaRPr sz="1400">
              <a:solidFill>
                <a:srgbClr val="000000"/>
              </a:solidFill>
              <a:latin typeface="Raleway" pitchFamily="2" charset="0"/>
              <a:ea typeface="Avenir"/>
              <a:cs typeface="Avenir"/>
              <a:sym typeface="Avenir"/>
            </a:endParaRPr>
          </a:p>
          <a:p>
            <a:pPr marL="457200" lvl="0" indent="0" algn="l" rtl="0">
              <a:spcBef>
                <a:spcPts val="1600"/>
              </a:spcBef>
              <a:spcAft>
                <a:spcPts val="1600"/>
              </a:spcAft>
              <a:buNone/>
            </a:pPr>
            <a:endParaRPr sz="1400">
              <a:solidFill>
                <a:srgbClr val="000000"/>
              </a:solidFill>
              <a:latin typeface="Raleway" pitchFamily="2" charset="0"/>
              <a:ea typeface="Avenir"/>
              <a:cs typeface="Avenir"/>
              <a:sym typeface="Avenir"/>
            </a:endParaRPr>
          </a:p>
        </p:txBody>
      </p:sp>
      <p:pic>
        <p:nvPicPr>
          <p:cNvPr id="536" name="Google Shape;536;p79"/>
          <p:cNvPicPr preferRelativeResize="0"/>
          <p:nvPr/>
        </p:nvPicPr>
        <p:blipFill>
          <a:blip r:embed="rId3">
            <a:alphaModFix/>
          </a:blip>
          <a:stretch>
            <a:fillRect/>
          </a:stretch>
        </p:blipFill>
        <p:spPr>
          <a:xfrm>
            <a:off x="7122740" y="976449"/>
            <a:ext cx="1514050" cy="1597925"/>
          </a:xfrm>
          <a:prstGeom prst="rect">
            <a:avLst/>
          </a:prstGeom>
          <a:noFill/>
          <a:ln>
            <a:noFill/>
          </a:ln>
        </p:spPr>
      </p:pic>
      <p:pic>
        <p:nvPicPr>
          <p:cNvPr id="537" name="Google Shape;537;p79"/>
          <p:cNvPicPr preferRelativeResize="0"/>
          <p:nvPr/>
        </p:nvPicPr>
        <p:blipFill>
          <a:blip r:embed="rId4">
            <a:alphaModFix/>
          </a:blip>
          <a:stretch>
            <a:fillRect/>
          </a:stretch>
        </p:blipFill>
        <p:spPr>
          <a:xfrm>
            <a:off x="6758350" y="2655550"/>
            <a:ext cx="2242825" cy="1758024"/>
          </a:xfrm>
          <a:prstGeom prst="rect">
            <a:avLst/>
          </a:prstGeom>
          <a:noFill/>
          <a:ln>
            <a:noFill/>
          </a:ln>
        </p:spPr>
      </p:pic>
      <p:pic>
        <p:nvPicPr>
          <p:cNvPr id="538" name="Google Shape;538;p79"/>
          <p:cNvPicPr preferRelativeResize="0"/>
          <p:nvPr/>
        </p:nvPicPr>
        <p:blipFill rotWithShape="1">
          <a:blip r:embed="rId5">
            <a:alphaModFix/>
          </a:blip>
          <a:srcRect l="4737" t="3379" r="15511" b="4775"/>
          <a:stretch/>
        </p:blipFill>
        <p:spPr>
          <a:xfrm>
            <a:off x="5995749" y="1356650"/>
            <a:ext cx="654497" cy="1597924"/>
          </a:xfrm>
          <a:prstGeom prst="rect">
            <a:avLst/>
          </a:prstGeom>
          <a:noFill/>
          <a:ln>
            <a:noFill/>
          </a:ln>
        </p:spPr>
      </p:pic>
      <p:sp>
        <p:nvSpPr>
          <p:cNvPr id="539" name="Google Shape;539;p79"/>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Knuckles</a:t>
            </a:r>
            <a:endParaRPr b="1">
              <a:latin typeface="Raleway" pitchFamily="2" charset="0"/>
              <a:sym typeface="Raleway"/>
            </a:endParaRPr>
          </a:p>
        </p:txBody>
      </p:sp>
      <p:pic>
        <p:nvPicPr>
          <p:cNvPr id="545" name="Google Shape;545;p80"/>
          <p:cNvPicPr preferRelativeResize="0"/>
          <p:nvPr/>
        </p:nvPicPr>
        <p:blipFill rotWithShape="1">
          <a:blip r:embed="rId3">
            <a:alphaModFix/>
          </a:blip>
          <a:srcRect r="21098"/>
          <a:stretch/>
        </p:blipFill>
        <p:spPr>
          <a:xfrm>
            <a:off x="1444950" y="2267800"/>
            <a:ext cx="2154976" cy="2472924"/>
          </a:xfrm>
          <a:prstGeom prst="rect">
            <a:avLst/>
          </a:prstGeom>
          <a:noFill/>
          <a:ln>
            <a:noFill/>
          </a:ln>
        </p:spPr>
      </p:pic>
      <p:sp>
        <p:nvSpPr>
          <p:cNvPr id="546" name="Google Shape;546;p80"/>
          <p:cNvSpPr txBox="1"/>
          <p:nvPr/>
        </p:nvSpPr>
        <p:spPr>
          <a:xfrm>
            <a:off x="149638" y="4321092"/>
            <a:ext cx="11565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Wheel Speed Sensor</a:t>
            </a:r>
            <a:endParaRPr>
              <a:latin typeface="Raleway" pitchFamily="2" charset="0"/>
              <a:ea typeface="Avenir"/>
              <a:cs typeface="Avenir"/>
              <a:sym typeface="Avenir"/>
            </a:endParaRPr>
          </a:p>
        </p:txBody>
      </p:sp>
      <p:sp>
        <p:nvSpPr>
          <p:cNvPr id="547" name="Google Shape;547;p80"/>
          <p:cNvSpPr txBox="1"/>
          <p:nvPr/>
        </p:nvSpPr>
        <p:spPr>
          <a:xfrm>
            <a:off x="4073699" y="3801202"/>
            <a:ext cx="9252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Steering Clevis</a:t>
            </a:r>
            <a:endParaRPr>
              <a:latin typeface="Raleway" pitchFamily="2" charset="0"/>
              <a:ea typeface="Avenir"/>
              <a:cs typeface="Avenir"/>
              <a:sym typeface="Avenir"/>
            </a:endParaRPr>
          </a:p>
        </p:txBody>
      </p:sp>
      <p:sp>
        <p:nvSpPr>
          <p:cNvPr id="548" name="Google Shape;548;p80"/>
          <p:cNvSpPr txBox="1"/>
          <p:nvPr/>
        </p:nvSpPr>
        <p:spPr>
          <a:xfrm>
            <a:off x="4100800" y="2427062"/>
            <a:ext cx="11895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Camber Adjustment Reference</a:t>
            </a:r>
            <a:endParaRPr>
              <a:latin typeface="Raleway" pitchFamily="2" charset="0"/>
              <a:ea typeface="Avenir"/>
              <a:cs typeface="Avenir"/>
              <a:sym typeface="Avenir"/>
            </a:endParaRPr>
          </a:p>
        </p:txBody>
      </p:sp>
      <p:sp>
        <p:nvSpPr>
          <p:cNvPr id="549" name="Google Shape;549;p80"/>
          <p:cNvSpPr txBox="1"/>
          <p:nvPr/>
        </p:nvSpPr>
        <p:spPr>
          <a:xfrm>
            <a:off x="188171" y="2446591"/>
            <a:ext cx="10905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aleway" pitchFamily="2" charset="0"/>
                <a:ea typeface="Avenir"/>
                <a:cs typeface="Avenir"/>
                <a:sym typeface="Avenir"/>
              </a:rPr>
              <a:t>Upper A-Arm Clevis</a:t>
            </a:r>
            <a:endParaRPr>
              <a:latin typeface="Raleway" pitchFamily="2" charset="0"/>
              <a:ea typeface="Avenir"/>
              <a:cs typeface="Avenir"/>
              <a:sym typeface="Avenir"/>
            </a:endParaRPr>
          </a:p>
        </p:txBody>
      </p:sp>
      <p:cxnSp>
        <p:nvCxnSpPr>
          <p:cNvPr id="550" name="Google Shape;550;p80"/>
          <p:cNvCxnSpPr>
            <a:stCxn id="547" idx="1"/>
          </p:cNvCxnSpPr>
          <p:nvPr/>
        </p:nvCxnSpPr>
        <p:spPr>
          <a:xfrm flipH="1">
            <a:off x="3525299" y="3912802"/>
            <a:ext cx="548400" cy="107100"/>
          </a:xfrm>
          <a:prstGeom prst="straightConnector1">
            <a:avLst/>
          </a:prstGeom>
          <a:noFill/>
          <a:ln w="19050" cap="flat" cmpd="sng">
            <a:solidFill>
              <a:schemeClr val="accent1"/>
            </a:solidFill>
            <a:prstDash val="solid"/>
            <a:round/>
            <a:headEnd type="none" w="med" len="med"/>
            <a:tailEnd type="triangle" w="med" len="med"/>
          </a:ln>
        </p:spPr>
      </p:cxnSp>
      <p:cxnSp>
        <p:nvCxnSpPr>
          <p:cNvPr id="551" name="Google Shape;551;p80"/>
          <p:cNvCxnSpPr>
            <a:stCxn id="548" idx="1"/>
          </p:cNvCxnSpPr>
          <p:nvPr/>
        </p:nvCxnSpPr>
        <p:spPr>
          <a:xfrm flipH="1">
            <a:off x="3009400" y="2734862"/>
            <a:ext cx="1091400" cy="125400"/>
          </a:xfrm>
          <a:prstGeom prst="straightConnector1">
            <a:avLst/>
          </a:prstGeom>
          <a:noFill/>
          <a:ln w="19050" cap="flat" cmpd="sng">
            <a:solidFill>
              <a:schemeClr val="accent1"/>
            </a:solidFill>
            <a:prstDash val="solid"/>
            <a:round/>
            <a:headEnd type="none" w="med" len="med"/>
            <a:tailEnd type="triangle" w="med" len="med"/>
          </a:ln>
        </p:spPr>
      </p:cxnSp>
      <p:cxnSp>
        <p:nvCxnSpPr>
          <p:cNvPr id="552" name="Google Shape;552;p80"/>
          <p:cNvCxnSpPr/>
          <p:nvPr/>
        </p:nvCxnSpPr>
        <p:spPr>
          <a:xfrm rot="10800000" flipH="1">
            <a:off x="1140363" y="4275217"/>
            <a:ext cx="859200" cy="186000"/>
          </a:xfrm>
          <a:prstGeom prst="straightConnector1">
            <a:avLst/>
          </a:prstGeom>
          <a:noFill/>
          <a:ln w="19050" cap="flat" cmpd="sng">
            <a:solidFill>
              <a:schemeClr val="accent1"/>
            </a:solidFill>
            <a:prstDash val="solid"/>
            <a:round/>
            <a:headEnd type="none" w="med" len="med"/>
            <a:tailEnd type="triangle" w="med" len="med"/>
          </a:ln>
        </p:spPr>
      </p:cxnSp>
      <p:cxnSp>
        <p:nvCxnSpPr>
          <p:cNvPr id="553" name="Google Shape;553;p80"/>
          <p:cNvCxnSpPr/>
          <p:nvPr/>
        </p:nvCxnSpPr>
        <p:spPr>
          <a:xfrm rot="10800000" flipH="1">
            <a:off x="1278671" y="2494428"/>
            <a:ext cx="993300" cy="86700"/>
          </a:xfrm>
          <a:prstGeom prst="straightConnector1">
            <a:avLst/>
          </a:prstGeom>
          <a:noFill/>
          <a:ln w="19050" cap="flat" cmpd="sng">
            <a:solidFill>
              <a:schemeClr val="accent1"/>
            </a:solidFill>
            <a:prstDash val="solid"/>
            <a:round/>
            <a:headEnd type="none" w="med" len="med"/>
            <a:tailEnd type="triangle" w="med" len="med"/>
          </a:ln>
        </p:spPr>
      </p:cxnSp>
      <p:pic>
        <p:nvPicPr>
          <p:cNvPr id="554" name="Google Shape;554;p80"/>
          <p:cNvPicPr preferRelativeResize="0"/>
          <p:nvPr/>
        </p:nvPicPr>
        <p:blipFill>
          <a:blip r:embed="rId4">
            <a:alphaModFix/>
          </a:blip>
          <a:stretch>
            <a:fillRect/>
          </a:stretch>
        </p:blipFill>
        <p:spPr>
          <a:xfrm>
            <a:off x="5863367" y="2268913"/>
            <a:ext cx="2183926" cy="2175473"/>
          </a:xfrm>
          <a:prstGeom prst="rect">
            <a:avLst/>
          </a:prstGeom>
          <a:noFill/>
          <a:ln>
            <a:noFill/>
          </a:ln>
        </p:spPr>
      </p:pic>
      <p:sp>
        <p:nvSpPr>
          <p:cNvPr id="555" name="Google Shape;555;p80"/>
          <p:cNvSpPr txBox="1"/>
          <p:nvPr/>
        </p:nvSpPr>
        <p:spPr>
          <a:xfrm>
            <a:off x="4998889" y="4084997"/>
            <a:ext cx="951000" cy="17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Wheel Speed Sensor</a:t>
            </a:r>
            <a:endParaRPr>
              <a:latin typeface="Raleway" pitchFamily="2" charset="0"/>
              <a:ea typeface="Avenir"/>
              <a:cs typeface="Avenir"/>
              <a:sym typeface="Avenir"/>
            </a:endParaRPr>
          </a:p>
        </p:txBody>
      </p:sp>
      <p:sp>
        <p:nvSpPr>
          <p:cNvPr id="556" name="Google Shape;556;p80"/>
          <p:cNvSpPr txBox="1"/>
          <p:nvPr/>
        </p:nvSpPr>
        <p:spPr>
          <a:xfrm>
            <a:off x="8076578" y="3959179"/>
            <a:ext cx="735000" cy="17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Toe Link Clevis</a:t>
            </a:r>
            <a:endParaRPr>
              <a:latin typeface="Raleway" pitchFamily="2" charset="0"/>
              <a:ea typeface="Avenir"/>
              <a:cs typeface="Avenir"/>
              <a:sym typeface="Avenir"/>
            </a:endParaRPr>
          </a:p>
        </p:txBody>
      </p:sp>
      <p:sp>
        <p:nvSpPr>
          <p:cNvPr id="557" name="Google Shape;557;p80"/>
          <p:cNvSpPr txBox="1"/>
          <p:nvPr/>
        </p:nvSpPr>
        <p:spPr>
          <a:xfrm>
            <a:off x="8019350" y="2182822"/>
            <a:ext cx="97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pitchFamily="2" charset="0"/>
                <a:ea typeface="Avenir"/>
                <a:cs typeface="Avenir"/>
                <a:sym typeface="Avenir"/>
              </a:rPr>
              <a:t>Upper A-arm Clevis</a:t>
            </a:r>
            <a:endParaRPr>
              <a:latin typeface="Raleway" pitchFamily="2" charset="0"/>
              <a:ea typeface="Avenir"/>
              <a:cs typeface="Avenir"/>
              <a:sym typeface="Avenir"/>
            </a:endParaRPr>
          </a:p>
        </p:txBody>
      </p:sp>
      <p:cxnSp>
        <p:nvCxnSpPr>
          <p:cNvPr id="558" name="Google Shape;558;p80"/>
          <p:cNvCxnSpPr>
            <a:stCxn id="556" idx="1"/>
          </p:cNvCxnSpPr>
          <p:nvPr/>
        </p:nvCxnSpPr>
        <p:spPr>
          <a:xfrm flipH="1">
            <a:off x="7644578" y="4044679"/>
            <a:ext cx="432000" cy="20700"/>
          </a:xfrm>
          <a:prstGeom prst="straightConnector1">
            <a:avLst/>
          </a:prstGeom>
          <a:noFill/>
          <a:ln w="19050" cap="flat" cmpd="sng">
            <a:solidFill>
              <a:schemeClr val="accent1"/>
            </a:solidFill>
            <a:prstDash val="solid"/>
            <a:round/>
            <a:headEnd type="none" w="med" len="med"/>
            <a:tailEnd type="triangle" w="med" len="med"/>
          </a:ln>
        </p:spPr>
      </p:cxnSp>
      <p:cxnSp>
        <p:nvCxnSpPr>
          <p:cNvPr id="559" name="Google Shape;559;p80"/>
          <p:cNvCxnSpPr/>
          <p:nvPr/>
        </p:nvCxnSpPr>
        <p:spPr>
          <a:xfrm flipH="1">
            <a:off x="7119125" y="2507650"/>
            <a:ext cx="1018200" cy="14400"/>
          </a:xfrm>
          <a:prstGeom prst="straightConnector1">
            <a:avLst/>
          </a:prstGeom>
          <a:noFill/>
          <a:ln w="19050" cap="flat" cmpd="sng">
            <a:solidFill>
              <a:schemeClr val="accent1"/>
            </a:solidFill>
            <a:prstDash val="solid"/>
            <a:round/>
            <a:headEnd type="none" w="med" len="med"/>
            <a:tailEnd type="triangle" w="med" len="med"/>
          </a:ln>
        </p:spPr>
      </p:cxnSp>
      <p:cxnSp>
        <p:nvCxnSpPr>
          <p:cNvPr id="560" name="Google Shape;560;p80"/>
          <p:cNvCxnSpPr/>
          <p:nvPr/>
        </p:nvCxnSpPr>
        <p:spPr>
          <a:xfrm rot="10800000" flipH="1">
            <a:off x="5842639" y="4141997"/>
            <a:ext cx="308100" cy="57000"/>
          </a:xfrm>
          <a:prstGeom prst="straightConnector1">
            <a:avLst/>
          </a:prstGeom>
          <a:noFill/>
          <a:ln w="19050" cap="flat" cmpd="sng">
            <a:solidFill>
              <a:schemeClr val="accent1"/>
            </a:solidFill>
            <a:prstDash val="solid"/>
            <a:round/>
            <a:headEnd type="none" w="med" len="med"/>
            <a:tailEnd type="triangle" w="med" len="med"/>
          </a:ln>
        </p:spPr>
      </p:cxnSp>
      <p:cxnSp>
        <p:nvCxnSpPr>
          <p:cNvPr id="561" name="Google Shape;561;p80"/>
          <p:cNvCxnSpPr/>
          <p:nvPr/>
        </p:nvCxnSpPr>
        <p:spPr>
          <a:xfrm>
            <a:off x="5231800" y="2719562"/>
            <a:ext cx="1014000" cy="156000"/>
          </a:xfrm>
          <a:prstGeom prst="straightConnector1">
            <a:avLst/>
          </a:prstGeom>
          <a:noFill/>
          <a:ln w="19050" cap="flat" cmpd="sng">
            <a:solidFill>
              <a:schemeClr val="accent1"/>
            </a:solidFill>
            <a:prstDash val="solid"/>
            <a:round/>
            <a:headEnd type="none" w="med" len="med"/>
            <a:tailEnd type="triangle" w="med" len="med"/>
          </a:ln>
        </p:spPr>
      </p:cxnSp>
      <p:sp>
        <p:nvSpPr>
          <p:cNvPr id="562" name="Google Shape;562;p80"/>
          <p:cNvSpPr txBox="1"/>
          <p:nvPr/>
        </p:nvSpPr>
        <p:spPr>
          <a:xfrm>
            <a:off x="311700" y="1152475"/>
            <a:ext cx="8520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aleway" pitchFamily="2" charset="0"/>
                <a:ea typeface="Avenir"/>
                <a:cs typeface="Avenir"/>
                <a:sym typeface="Avenir"/>
              </a:rPr>
              <a:t>For our knuckles, we tried to lightweight them as much as possible by removing material wherever we could, as well as using aluminium - which we found to be strong enough for our expected loads. </a:t>
            </a:r>
            <a:endParaRPr sz="1600">
              <a:latin typeface="Raleway" pitchFamily="2" charset="0"/>
              <a:ea typeface="Avenir"/>
              <a:cs typeface="Avenir"/>
              <a:sym typeface="Avenir"/>
            </a:endParaRPr>
          </a:p>
        </p:txBody>
      </p:sp>
      <p:sp>
        <p:nvSpPr>
          <p:cNvPr id="563" name="Google Shape;563;p80"/>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
        <p:nvSpPr>
          <p:cNvPr id="564" name="Google Shape;564;p80"/>
          <p:cNvSpPr txBox="1"/>
          <p:nvPr/>
        </p:nvSpPr>
        <p:spPr>
          <a:xfrm>
            <a:off x="253075" y="2006800"/>
            <a:ext cx="15033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Raleway" pitchFamily="2" charset="0"/>
                <a:ea typeface="Raleway"/>
                <a:cs typeface="Raleway"/>
                <a:sym typeface="Raleway"/>
              </a:rPr>
              <a:t>Front Knuckles</a:t>
            </a:r>
            <a:endParaRPr b="1">
              <a:solidFill>
                <a:schemeClr val="accent1"/>
              </a:solidFill>
              <a:latin typeface="Raleway" pitchFamily="2" charset="0"/>
              <a:ea typeface="Raleway"/>
              <a:cs typeface="Raleway"/>
              <a:sym typeface="Raleway"/>
            </a:endParaRPr>
          </a:p>
        </p:txBody>
      </p:sp>
      <p:sp>
        <p:nvSpPr>
          <p:cNvPr id="565" name="Google Shape;565;p80"/>
          <p:cNvSpPr txBox="1"/>
          <p:nvPr/>
        </p:nvSpPr>
        <p:spPr>
          <a:xfrm>
            <a:off x="4647450" y="2006788"/>
            <a:ext cx="15033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Raleway" pitchFamily="2" charset="0"/>
                <a:ea typeface="Raleway"/>
                <a:cs typeface="Raleway"/>
                <a:sym typeface="Raleway"/>
              </a:rPr>
              <a:t>Rear Knuckles</a:t>
            </a:r>
            <a:endParaRPr b="1">
              <a:solidFill>
                <a:schemeClr val="accent1"/>
              </a:solidFill>
              <a:latin typeface="Raleway" pitchFamily="2" charset="0"/>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Analysis  |  Uprights</a:t>
            </a:r>
            <a:endParaRPr b="1">
              <a:latin typeface="Raleway" pitchFamily="2" charset="0"/>
              <a:sym typeface="Raleway"/>
            </a:endParaRPr>
          </a:p>
        </p:txBody>
      </p:sp>
      <p:sp>
        <p:nvSpPr>
          <p:cNvPr id="571" name="Google Shape;571;p81"/>
          <p:cNvSpPr txBox="1">
            <a:spLocks noGrp="1"/>
          </p:cNvSpPr>
          <p:nvPr>
            <p:ph type="body" idx="1"/>
          </p:nvPr>
        </p:nvSpPr>
        <p:spPr>
          <a:xfrm>
            <a:off x="311700" y="1152475"/>
            <a:ext cx="5602500" cy="25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FF9900"/>
                </a:solidFill>
                <a:latin typeface="Raleway" pitchFamily="2" charset="0"/>
                <a:sym typeface="Raleway"/>
              </a:rPr>
              <a:t>Setup and Assumptions</a:t>
            </a:r>
            <a:endParaRPr sz="1600" b="1">
              <a:solidFill>
                <a:srgbClr val="FF9900"/>
              </a:solidFill>
              <a:latin typeface="Raleway" pitchFamily="2" charset="0"/>
              <a:sym typeface="Raleway"/>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Component interfaces use no-separation contacts</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Bolt/nut connections modelled but without preload</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Joint connections from A-Arm sphericals to knuckle NAS bolts</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A-Arm ends fixed supports</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Push rod constraint applied to lower spherical</a:t>
            </a:r>
            <a:endParaRPr sz="1200">
              <a:solidFill>
                <a:schemeClr val="dk1"/>
              </a:solidFill>
              <a:latin typeface="Raleway" pitchFamily="2" charset="0"/>
              <a:ea typeface="Avenir"/>
              <a:cs typeface="Avenir"/>
              <a:sym typeface="Avenir"/>
            </a:endParaRPr>
          </a:p>
          <a:p>
            <a:pPr marL="0" lvl="0" indent="0" algn="l" rtl="0">
              <a:spcBef>
                <a:spcPts val="1000"/>
              </a:spcBef>
              <a:spcAft>
                <a:spcPts val="0"/>
              </a:spcAft>
              <a:buClr>
                <a:schemeClr val="dk1"/>
              </a:buClr>
              <a:buSzPts val="1100"/>
              <a:buFont typeface="Arial"/>
              <a:buNone/>
            </a:pPr>
            <a:r>
              <a:rPr lang="en" sz="1600" b="1">
                <a:solidFill>
                  <a:srgbClr val="FF9900"/>
                </a:solidFill>
                <a:latin typeface="Raleway" pitchFamily="2" charset="0"/>
                <a:sym typeface="Raleway"/>
              </a:rPr>
              <a:t>Two Load Cases</a:t>
            </a:r>
            <a:endParaRPr sz="1600" b="1">
              <a:solidFill>
                <a:srgbClr val="FF9900"/>
              </a:solidFill>
              <a:latin typeface="Raleway" pitchFamily="2" charset="0"/>
              <a:sym typeface="Raleway"/>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Lateral Tire Loading (Steering) (max used: 600 lbf)</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Max weight transfer used: normal force of 250lbf</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Longitudinal Tire Loading (Braking)</a:t>
            </a:r>
            <a:endParaRPr sz="1200">
              <a:solidFill>
                <a:schemeClr val="dk1"/>
              </a:solidFill>
              <a:latin typeface="Raleway" pitchFamily="2" charset="0"/>
              <a:ea typeface="Avenir"/>
              <a:cs typeface="Avenir"/>
              <a:sym typeface="Avenir"/>
            </a:endParaRPr>
          </a:p>
          <a:p>
            <a:pPr marL="0" lvl="0" indent="0" algn="l" rtl="0">
              <a:spcBef>
                <a:spcPts val="0"/>
              </a:spcBef>
              <a:spcAft>
                <a:spcPts val="0"/>
              </a:spcAft>
              <a:buNone/>
            </a:pPr>
            <a:endParaRPr sz="1200">
              <a:solidFill>
                <a:schemeClr val="dk1"/>
              </a:solidFill>
              <a:latin typeface="Raleway" pitchFamily="2" charset="0"/>
              <a:ea typeface="Avenir"/>
              <a:cs typeface="Avenir"/>
              <a:sym typeface="Avenir"/>
            </a:endParaRPr>
          </a:p>
        </p:txBody>
      </p:sp>
      <p:pic>
        <p:nvPicPr>
          <p:cNvPr id="572" name="Google Shape;572;p81"/>
          <p:cNvPicPr preferRelativeResize="0"/>
          <p:nvPr/>
        </p:nvPicPr>
        <p:blipFill>
          <a:blip r:embed="rId3">
            <a:alphaModFix/>
          </a:blip>
          <a:stretch>
            <a:fillRect/>
          </a:stretch>
        </p:blipFill>
        <p:spPr>
          <a:xfrm>
            <a:off x="6543625" y="581475"/>
            <a:ext cx="2340300" cy="1800975"/>
          </a:xfrm>
          <a:prstGeom prst="rect">
            <a:avLst/>
          </a:prstGeom>
          <a:noFill/>
          <a:ln>
            <a:noFill/>
          </a:ln>
        </p:spPr>
      </p:pic>
      <p:pic>
        <p:nvPicPr>
          <p:cNvPr id="573" name="Google Shape;573;p81"/>
          <p:cNvPicPr preferRelativeResize="0"/>
          <p:nvPr/>
        </p:nvPicPr>
        <p:blipFill>
          <a:blip r:embed="rId4">
            <a:alphaModFix/>
          </a:blip>
          <a:stretch>
            <a:fillRect/>
          </a:stretch>
        </p:blipFill>
        <p:spPr>
          <a:xfrm>
            <a:off x="6506452" y="2678100"/>
            <a:ext cx="1939600" cy="1952775"/>
          </a:xfrm>
          <a:prstGeom prst="rect">
            <a:avLst/>
          </a:prstGeom>
          <a:noFill/>
          <a:ln>
            <a:noFill/>
          </a:ln>
        </p:spPr>
      </p:pic>
      <p:sp>
        <p:nvSpPr>
          <p:cNvPr id="574" name="Google Shape;574;p81"/>
          <p:cNvSpPr txBox="1"/>
          <p:nvPr/>
        </p:nvSpPr>
        <p:spPr>
          <a:xfrm>
            <a:off x="3312350" y="3523750"/>
            <a:ext cx="3059700" cy="145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9900"/>
                </a:solidFill>
                <a:latin typeface="Raleway" pitchFamily="2" charset="0"/>
                <a:ea typeface="Raleway"/>
                <a:cs typeface="Raleway"/>
                <a:sym typeface="Raleway"/>
              </a:rPr>
              <a:t>Deformation in Braking </a:t>
            </a:r>
            <a:endParaRPr sz="1600" b="1">
              <a:solidFill>
                <a:srgbClr val="FF9900"/>
              </a:solidFill>
              <a:latin typeface="Raleway" pitchFamily="2" charset="0"/>
              <a:ea typeface="Raleway"/>
              <a:cs typeface="Raleway"/>
              <a:sym typeface="Raleway"/>
            </a:endParaRPr>
          </a:p>
          <a:p>
            <a:pPr marL="457200" lvl="0" indent="-304800" algn="l" rtl="0">
              <a:lnSpc>
                <a:spcPct val="115000"/>
              </a:lnSpc>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No component interference</a:t>
            </a:r>
            <a:endParaRPr sz="1200">
              <a:solidFill>
                <a:schemeClr val="dk1"/>
              </a:solidFill>
              <a:latin typeface="Raleway" pitchFamily="2" charset="0"/>
              <a:ea typeface="Avenir"/>
              <a:cs typeface="Avenir"/>
              <a:sym typeface="Avenir"/>
            </a:endParaRPr>
          </a:p>
          <a:p>
            <a:pPr marL="457200" lvl="0" indent="-304800" algn="l" rtl="0">
              <a:lnSpc>
                <a:spcPct val="115000"/>
              </a:lnSpc>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No unexpected large deformations</a:t>
            </a:r>
            <a:endParaRPr sz="1200">
              <a:solidFill>
                <a:schemeClr val="dk1"/>
              </a:solidFill>
              <a:latin typeface="Raleway" pitchFamily="2" charset="0"/>
              <a:ea typeface="Avenir"/>
              <a:cs typeface="Avenir"/>
              <a:sym typeface="Avenir"/>
            </a:endParaRPr>
          </a:p>
          <a:p>
            <a:pPr marL="457200" lvl="0" indent="-304800" algn="l" rtl="0">
              <a:lnSpc>
                <a:spcPct val="115000"/>
              </a:lnSpc>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Braking force applied to brake pads: 1500 lbf</a:t>
            </a:r>
            <a:endParaRPr sz="1200">
              <a:solidFill>
                <a:schemeClr val="dk1"/>
              </a:solidFill>
              <a:latin typeface="Raleway" pitchFamily="2" charset="0"/>
              <a:ea typeface="Avenir"/>
              <a:cs typeface="Avenir"/>
              <a:sym typeface="Avenir"/>
            </a:endParaRPr>
          </a:p>
        </p:txBody>
      </p:sp>
      <p:sp>
        <p:nvSpPr>
          <p:cNvPr id="575" name="Google Shape;575;p81"/>
          <p:cNvSpPr txBox="1"/>
          <p:nvPr/>
        </p:nvSpPr>
        <p:spPr>
          <a:xfrm>
            <a:off x="235500" y="3692200"/>
            <a:ext cx="3087300" cy="113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FF9900"/>
                </a:solidFill>
                <a:latin typeface="Raleway" pitchFamily="2" charset="0"/>
                <a:ea typeface="Raleway"/>
                <a:cs typeface="Raleway"/>
                <a:sym typeface="Raleway"/>
              </a:rPr>
              <a:t>Deformation in Turning</a:t>
            </a:r>
            <a:endParaRPr sz="1500" b="1">
              <a:solidFill>
                <a:srgbClr val="FF9900"/>
              </a:solidFill>
              <a:latin typeface="Raleway" pitchFamily="2" charset="0"/>
              <a:ea typeface="Raleway"/>
              <a:cs typeface="Raleway"/>
              <a:sym typeface="Raleway"/>
            </a:endParaRPr>
          </a:p>
          <a:p>
            <a:pPr marL="457200" lvl="0" indent="-304800" algn="l" rtl="0">
              <a:lnSpc>
                <a:spcPct val="115000"/>
              </a:lnSpc>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No component interference</a:t>
            </a:r>
            <a:endParaRPr sz="1200">
              <a:solidFill>
                <a:schemeClr val="dk1"/>
              </a:solidFill>
              <a:latin typeface="Raleway" pitchFamily="2" charset="0"/>
              <a:ea typeface="Avenir"/>
              <a:cs typeface="Avenir"/>
              <a:sym typeface="Avenir"/>
            </a:endParaRPr>
          </a:p>
          <a:p>
            <a:pPr marL="457200" lvl="0" indent="-304800" algn="l" rtl="0">
              <a:lnSpc>
                <a:spcPct val="115000"/>
              </a:lnSpc>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No unexpected large deformations</a:t>
            </a:r>
            <a:endParaRPr sz="1200">
              <a:solidFill>
                <a:schemeClr val="dk1"/>
              </a:solidFill>
              <a:latin typeface="Raleway" pitchFamily="2" charset="0"/>
              <a:ea typeface="Avenir"/>
              <a:cs typeface="Avenir"/>
              <a:sym typeface="Avenir"/>
            </a:endParaRPr>
          </a:p>
        </p:txBody>
      </p:sp>
      <p:sp>
        <p:nvSpPr>
          <p:cNvPr id="576" name="Google Shape;576;p81"/>
          <p:cNvSpPr txBox="1"/>
          <p:nvPr/>
        </p:nvSpPr>
        <p:spPr>
          <a:xfrm>
            <a:off x="6628475" y="2308800"/>
            <a:ext cx="202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aleway" pitchFamily="2" charset="0"/>
                <a:ea typeface="Avenir"/>
                <a:cs typeface="Avenir"/>
                <a:sym typeface="Avenir"/>
              </a:rPr>
              <a:t>Front Upright in Turning</a:t>
            </a:r>
            <a:endParaRPr sz="1200">
              <a:latin typeface="Raleway" pitchFamily="2" charset="0"/>
              <a:ea typeface="Avenir"/>
              <a:cs typeface="Avenir"/>
              <a:sym typeface="Avenir"/>
            </a:endParaRPr>
          </a:p>
        </p:txBody>
      </p:sp>
      <p:sp>
        <p:nvSpPr>
          <p:cNvPr id="577" name="Google Shape;577;p81"/>
          <p:cNvSpPr txBox="1"/>
          <p:nvPr/>
        </p:nvSpPr>
        <p:spPr>
          <a:xfrm>
            <a:off x="6423750" y="4599675"/>
            <a:ext cx="202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aleway" pitchFamily="2" charset="0"/>
                <a:ea typeface="Avenir"/>
                <a:cs typeface="Avenir"/>
                <a:sym typeface="Avenir"/>
              </a:rPr>
              <a:t>Front Upright in Braking</a:t>
            </a:r>
            <a:endParaRPr sz="1200">
              <a:latin typeface="Raleway" pitchFamily="2" charset="0"/>
              <a:ea typeface="Avenir"/>
              <a:cs typeface="Avenir"/>
              <a:sym typeface="Avenir"/>
            </a:endParaRPr>
          </a:p>
        </p:txBody>
      </p:sp>
      <p:sp>
        <p:nvSpPr>
          <p:cNvPr id="578" name="Google Shape;578;p81"/>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Testing &amp; Validation</a:t>
            </a:r>
            <a:endParaRPr>
              <a:latin typeface="Raleway" pitchFamily="2" charset="0"/>
            </a:endParaRPr>
          </a:p>
        </p:txBody>
      </p:sp>
      <p:sp>
        <p:nvSpPr>
          <p:cNvPr id="584" name="Google Shape;584;p82"/>
          <p:cNvSpPr txBox="1">
            <a:spLocks noGrp="1"/>
          </p:cNvSpPr>
          <p:nvPr>
            <p:ph type="body" idx="1"/>
          </p:nvPr>
        </p:nvSpPr>
        <p:spPr>
          <a:xfrm>
            <a:off x="311700" y="1152475"/>
            <a:ext cx="6444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FF9900"/>
                </a:solidFill>
                <a:latin typeface="Raleway" pitchFamily="2" charset="0"/>
              </a:rPr>
              <a:t>Turning Radius</a:t>
            </a:r>
            <a:endParaRPr sz="1600" b="1">
              <a:solidFill>
                <a:srgbClr val="FF9900"/>
              </a:solidFill>
              <a:latin typeface="Raleway" pitchFamily="2" charset="0"/>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Marked out 9m turn to test whether our car could complete skidpad testing</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Found that car has turning radius of 6.5m, which gives us room to make desired changes to steer ratio or clevises</a:t>
            </a:r>
            <a:endParaRPr sz="1400">
              <a:solidFill>
                <a:schemeClr val="dk1"/>
              </a:solidFill>
              <a:latin typeface="Raleway" pitchFamily="2" charset="0"/>
              <a:ea typeface="Avenir"/>
              <a:cs typeface="Avenir"/>
              <a:sym typeface="Avenir"/>
            </a:endParaRPr>
          </a:p>
          <a:p>
            <a:pPr marL="0" lvl="0" indent="0" algn="l" rtl="0">
              <a:spcBef>
                <a:spcPts val="1000"/>
              </a:spcBef>
              <a:spcAft>
                <a:spcPts val="0"/>
              </a:spcAft>
              <a:buNone/>
            </a:pPr>
            <a:r>
              <a:rPr lang="en" sz="1600" b="1">
                <a:solidFill>
                  <a:srgbClr val="FF9900"/>
                </a:solidFill>
                <a:latin typeface="Raleway" pitchFamily="2" charset="0"/>
              </a:rPr>
              <a:t>Center of Mass Testing</a:t>
            </a:r>
            <a:endParaRPr sz="1600" b="1">
              <a:solidFill>
                <a:srgbClr val="FF9900"/>
              </a:solidFill>
              <a:latin typeface="Raleway" pitchFamily="2" charset="0"/>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Replace shocks with rigid stand-ins, weigh 4 corners on flat ground, weigh 4 corners when tilted</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Calculate COM, compare with estimated COM and adjust ARB stiffness accordingly</a:t>
            </a:r>
            <a:endParaRPr sz="1200">
              <a:solidFill>
                <a:schemeClr val="dk1"/>
              </a:solidFill>
              <a:latin typeface="Raleway" pitchFamily="2" charset="0"/>
              <a:ea typeface="Avenir"/>
              <a:cs typeface="Avenir"/>
              <a:sym typeface="Avenir"/>
            </a:endParaRPr>
          </a:p>
          <a:p>
            <a:pPr marL="0" lvl="0" indent="0" algn="l" rtl="0">
              <a:spcBef>
                <a:spcPts val="1000"/>
              </a:spcBef>
              <a:spcAft>
                <a:spcPts val="0"/>
              </a:spcAft>
              <a:buNone/>
            </a:pPr>
            <a:r>
              <a:rPr lang="en" sz="1600" b="1">
                <a:solidFill>
                  <a:srgbClr val="FF9900"/>
                </a:solidFill>
                <a:latin typeface="Raleway" pitchFamily="2" charset="0"/>
              </a:rPr>
              <a:t>Over/Understeer Testing</a:t>
            </a:r>
            <a:endParaRPr sz="1600" b="1">
              <a:solidFill>
                <a:srgbClr val="FF9900"/>
              </a:solidFill>
              <a:latin typeface="Raleway" pitchFamily="2" charset="0"/>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Constant steer input with increasing velocity, measure acceleration and steering input when traction is lost</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Validate assumptions on the limits of the friction circle of the tires</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Adjust ARB stiffnesses to change turn-in/turn-out weight transfer rates</a:t>
            </a:r>
            <a:endParaRPr sz="1200">
              <a:solidFill>
                <a:schemeClr val="dk1"/>
              </a:solidFill>
              <a:latin typeface="Raleway" pitchFamily="2" charset="0"/>
              <a:ea typeface="Avenir"/>
              <a:cs typeface="Avenir"/>
              <a:sym typeface="Avenir"/>
            </a:endParaRPr>
          </a:p>
          <a:p>
            <a:pPr marL="0" lvl="0" indent="0" algn="l" rtl="0">
              <a:spcBef>
                <a:spcPts val="0"/>
              </a:spcBef>
              <a:spcAft>
                <a:spcPts val="0"/>
              </a:spcAft>
              <a:buNone/>
            </a:pPr>
            <a:endParaRPr sz="1400">
              <a:solidFill>
                <a:schemeClr val="dk1"/>
              </a:solidFill>
              <a:latin typeface="Raleway" pitchFamily="2" charset="0"/>
              <a:ea typeface="Avenir"/>
              <a:cs typeface="Avenir"/>
              <a:sym typeface="Avenir"/>
            </a:endParaRPr>
          </a:p>
        </p:txBody>
      </p:sp>
      <p:pic>
        <p:nvPicPr>
          <p:cNvPr id="585" name="Google Shape;585;p82"/>
          <p:cNvPicPr preferRelativeResize="0"/>
          <p:nvPr/>
        </p:nvPicPr>
        <p:blipFill>
          <a:blip r:embed="rId3">
            <a:alphaModFix/>
          </a:blip>
          <a:stretch>
            <a:fillRect/>
          </a:stretch>
        </p:blipFill>
        <p:spPr>
          <a:xfrm>
            <a:off x="6812600" y="1514201"/>
            <a:ext cx="2019699" cy="2692953"/>
          </a:xfrm>
          <a:prstGeom prst="rect">
            <a:avLst/>
          </a:prstGeom>
          <a:noFill/>
          <a:ln>
            <a:noFill/>
          </a:ln>
        </p:spPr>
      </p:pic>
      <p:sp>
        <p:nvSpPr>
          <p:cNvPr id="586" name="Google Shape;586;p82"/>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1">
                <a:latin typeface="Raleway" pitchFamily="2" charset="0"/>
                <a:ea typeface="Raleway"/>
                <a:cs typeface="Raleway"/>
                <a:sym typeface="Raleway"/>
              </a:rPr>
              <a:t>In-House </a:t>
            </a:r>
            <a:r>
              <a:rPr lang="en" b="1">
                <a:latin typeface="Raleway" pitchFamily="2" charset="0"/>
                <a:ea typeface="Raleway"/>
                <a:cs typeface="Raleway"/>
                <a:sym typeface="Raleway"/>
              </a:rPr>
              <a:t>vs Off-site</a:t>
            </a:r>
            <a:r>
              <a:rPr lang="en" sz="2800" b="1">
                <a:latin typeface="Raleway" pitchFamily="2" charset="0"/>
                <a:ea typeface="Raleway"/>
                <a:cs typeface="Raleway"/>
                <a:sym typeface="Raleway"/>
              </a:rPr>
              <a:t> </a:t>
            </a:r>
            <a:r>
              <a:rPr lang="en" b="1">
                <a:latin typeface="Raleway" pitchFamily="2" charset="0"/>
                <a:ea typeface="Raleway"/>
                <a:cs typeface="Raleway"/>
                <a:sym typeface="Raleway"/>
              </a:rPr>
              <a:t>Considerations</a:t>
            </a:r>
            <a:endParaRPr sz="2800">
              <a:latin typeface="Raleway" pitchFamily="2" charset="0"/>
            </a:endParaRPr>
          </a:p>
        </p:txBody>
      </p:sp>
      <p:sp>
        <p:nvSpPr>
          <p:cNvPr id="592" name="Google Shape;592;p8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pitchFamily="2" charset="0"/>
              </a:rPr>
              <a:t>Our in-house fabrication includes:</a:t>
            </a:r>
            <a:endParaRPr sz="1600">
              <a:solidFill>
                <a:schemeClr val="dk1"/>
              </a:solidFill>
              <a:latin typeface="Raleway" pitchFamily="2" charset="0"/>
            </a:endParaRPr>
          </a:p>
          <a:p>
            <a:pPr marL="457200" lvl="0" indent="-304800" algn="l" rtl="0">
              <a:spcBef>
                <a:spcPts val="1600"/>
              </a:spcBef>
              <a:spcAft>
                <a:spcPts val="0"/>
              </a:spcAft>
              <a:buClr>
                <a:schemeClr val="dk1"/>
              </a:buClr>
              <a:buSzPts val="1200"/>
              <a:buChar char="●"/>
            </a:pPr>
            <a:r>
              <a:rPr lang="en" sz="1200">
                <a:solidFill>
                  <a:schemeClr val="dk1"/>
                </a:solidFill>
                <a:latin typeface="Raleway" pitchFamily="2" charset="0"/>
              </a:rPr>
              <a:t>Suspension members (control arms, a-arms, steering/toe link rod)</a:t>
            </a:r>
            <a:endParaRPr sz="1200">
              <a:solidFill>
                <a:schemeClr val="dk1"/>
              </a:solidFill>
              <a:latin typeface="Raleway" pitchFamily="2" charset="0"/>
            </a:endParaRPr>
          </a:p>
          <a:p>
            <a:pPr marL="457200" lvl="0" indent="-304800" algn="l" rtl="0">
              <a:spcBef>
                <a:spcPts val="0"/>
              </a:spcBef>
              <a:spcAft>
                <a:spcPts val="0"/>
              </a:spcAft>
              <a:buClr>
                <a:schemeClr val="dk1"/>
              </a:buClr>
              <a:buSzPts val="1200"/>
              <a:buChar char="●"/>
            </a:pPr>
            <a:r>
              <a:rPr lang="en" sz="1200">
                <a:solidFill>
                  <a:schemeClr val="dk1"/>
                </a:solidFill>
                <a:latin typeface="Raleway" pitchFamily="2" charset="0"/>
              </a:rPr>
              <a:t>Anti-roll bar assembly</a:t>
            </a:r>
            <a:endParaRPr sz="1200">
              <a:solidFill>
                <a:schemeClr val="dk1"/>
              </a:solidFill>
              <a:latin typeface="Raleway" pitchFamily="2" charset="0"/>
            </a:endParaRPr>
          </a:p>
          <a:p>
            <a:pPr marL="457200" lvl="0" indent="-304800" algn="l" rtl="0">
              <a:spcBef>
                <a:spcPts val="0"/>
              </a:spcBef>
              <a:spcAft>
                <a:spcPts val="0"/>
              </a:spcAft>
              <a:buClr>
                <a:schemeClr val="dk1"/>
              </a:buClr>
              <a:buSzPts val="1200"/>
              <a:buChar char="●"/>
            </a:pPr>
            <a:r>
              <a:rPr lang="en" sz="1200">
                <a:solidFill>
                  <a:schemeClr val="dk1"/>
                </a:solidFill>
                <a:latin typeface="Raleway" pitchFamily="2" charset="0"/>
              </a:rPr>
              <a:t>Welding jigging and tooling for installation and assembly</a:t>
            </a:r>
            <a:endParaRPr sz="1200">
              <a:solidFill>
                <a:schemeClr val="dk1"/>
              </a:solidFill>
              <a:latin typeface="Raleway" pitchFamily="2" charset="0"/>
            </a:endParaRPr>
          </a:p>
          <a:p>
            <a:pPr marL="0" lvl="0" indent="0" algn="l" rtl="0">
              <a:spcBef>
                <a:spcPts val="1600"/>
              </a:spcBef>
              <a:spcAft>
                <a:spcPts val="1600"/>
              </a:spcAft>
              <a:buNone/>
            </a:pPr>
            <a:r>
              <a:rPr lang="en" sz="1600">
                <a:solidFill>
                  <a:schemeClr val="dk1"/>
                </a:solidFill>
                <a:latin typeface="Raleway" pitchFamily="2" charset="0"/>
              </a:rPr>
              <a:t>The team aims to provide as many machining opportunities for members wherever possible. We believe strongly in the learnings that can come from an engineer seeing the full design and fab cycle to improve upon future iterations.</a:t>
            </a:r>
            <a:endParaRPr sz="1600">
              <a:solidFill>
                <a:schemeClr val="dk1"/>
              </a:solidFill>
              <a:latin typeface="Raleway" pitchFamily="2" charset="0"/>
            </a:endParaRPr>
          </a:p>
        </p:txBody>
      </p:sp>
      <p:sp>
        <p:nvSpPr>
          <p:cNvPr id="593" name="Google Shape;593;p8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pitchFamily="2" charset="0"/>
              </a:rPr>
              <a:t>Our off-site fabrication includes:</a:t>
            </a:r>
            <a:endParaRPr sz="1600">
              <a:solidFill>
                <a:schemeClr val="dk1"/>
              </a:solidFill>
              <a:latin typeface="Raleway" pitchFamily="2" charset="0"/>
            </a:endParaRPr>
          </a:p>
          <a:p>
            <a:pPr marL="457200" lvl="0" indent="-304800" algn="l" rtl="0">
              <a:spcBef>
                <a:spcPts val="1600"/>
              </a:spcBef>
              <a:spcAft>
                <a:spcPts val="0"/>
              </a:spcAft>
              <a:buClr>
                <a:schemeClr val="dk1"/>
              </a:buClr>
              <a:buSzPts val="1200"/>
              <a:buChar char="●"/>
            </a:pPr>
            <a:r>
              <a:rPr lang="en" sz="1200">
                <a:solidFill>
                  <a:schemeClr val="dk1"/>
                </a:solidFill>
                <a:latin typeface="Raleway" pitchFamily="2" charset="0"/>
              </a:rPr>
              <a:t>Chassis (machined &amp; welded by VR3)</a:t>
            </a:r>
            <a:endParaRPr sz="1200">
              <a:solidFill>
                <a:schemeClr val="dk1"/>
              </a:solidFill>
              <a:latin typeface="Raleway" pitchFamily="2" charset="0"/>
            </a:endParaRPr>
          </a:p>
          <a:p>
            <a:pPr marL="457200" lvl="0" indent="-304800" algn="l" rtl="0">
              <a:spcBef>
                <a:spcPts val="0"/>
              </a:spcBef>
              <a:spcAft>
                <a:spcPts val="0"/>
              </a:spcAft>
              <a:buClr>
                <a:schemeClr val="dk1"/>
              </a:buClr>
              <a:buSzPts val="1200"/>
              <a:buChar char="●"/>
            </a:pPr>
            <a:r>
              <a:rPr lang="en" sz="1200">
                <a:solidFill>
                  <a:schemeClr val="dk1"/>
                </a:solidFill>
                <a:latin typeface="Raleway" pitchFamily="2" charset="0"/>
              </a:rPr>
              <a:t>Uprights (machined by DATRON)</a:t>
            </a:r>
            <a:endParaRPr sz="1200">
              <a:solidFill>
                <a:schemeClr val="dk1"/>
              </a:solidFill>
              <a:latin typeface="Raleway" pitchFamily="2" charset="0"/>
            </a:endParaRPr>
          </a:p>
          <a:p>
            <a:pPr marL="0" lvl="0" indent="0" algn="l" rtl="0">
              <a:spcBef>
                <a:spcPts val="1600"/>
              </a:spcBef>
              <a:spcAft>
                <a:spcPts val="1600"/>
              </a:spcAft>
              <a:buNone/>
            </a:pPr>
            <a:r>
              <a:rPr lang="en" sz="1600">
                <a:solidFill>
                  <a:schemeClr val="dk1"/>
                </a:solidFill>
                <a:latin typeface="Raleway" pitchFamily="2" charset="0"/>
              </a:rPr>
              <a:t>We look to outsource components whose learning outcomes are far less than the number of hours needed to make do with our on-campus facilities. This choice is always a balancing act, but maintains the right balance to help prepare members for the challenge of designing a vehicle the following year. </a:t>
            </a:r>
            <a:endParaRPr sz="1600">
              <a:solidFill>
                <a:schemeClr val="dk1"/>
              </a:solidFill>
              <a:latin typeface="Raleway" pitchFamily="2" charset="0"/>
            </a:endParaRPr>
          </a:p>
        </p:txBody>
      </p:sp>
      <p:sp>
        <p:nvSpPr>
          <p:cNvPr id="594" name="Google Shape;594;p83"/>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Congruence of Assemblies to Design Intent</a:t>
            </a:r>
            <a:endParaRPr>
              <a:latin typeface="Raleway" pitchFamily="2" charset="0"/>
            </a:endParaRPr>
          </a:p>
        </p:txBody>
      </p:sp>
      <p:sp>
        <p:nvSpPr>
          <p:cNvPr id="600" name="Google Shape;600;p84"/>
          <p:cNvSpPr txBox="1">
            <a:spLocks noGrp="1"/>
          </p:cNvSpPr>
          <p:nvPr>
            <p:ph type="body" idx="1"/>
          </p:nvPr>
        </p:nvSpPr>
        <p:spPr>
          <a:xfrm>
            <a:off x="311700" y="1152475"/>
            <a:ext cx="5966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pitchFamily="2" charset="0"/>
                <a:ea typeface="Avenir"/>
                <a:cs typeface="Avenir"/>
                <a:sym typeface="Avenir"/>
              </a:rPr>
              <a:t>Upon completing our suspension assembly, we found that although we were able to fully assemble the system, our numerous varying spacers and fasteners made it difficult to quickly and accurately replicate our design in CAD:</a:t>
            </a:r>
            <a:endParaRPr sz="1600">
              <a:solidFill>
                <a:schemeClr val="dk1"/>
              </a:solidFill>
              <a:latin typeface="Raleway" pitchFamily="2" charset="0"/>
              <a:ea typeface="Avenir"/>
              <a:cs typeface="Avenir"/>
              <a:sym typeface="Avenir"/>
            </a:endParaRPr>
          </a:p>
          <a:p>
            <a:pPr marL="457200" lvl="0" indent="-304800" algn="l" rtl="0">
              <a:spcBef>
                <a:spcPts val="160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Spacer assemblies between tabs proved to be very difficult due to tight tolerances</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We used washers when the correct fastener or spacer could not be found</a:t>
            </a:r>
            <a:endParaRPr sz="1200">
              <a:solidFill>
                <a:schemeClr val="dk1"/>
              </a:solidFill>
              <a:latin typeface="Raleway" pitchFamily="2" charset="0"/>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We found interference between a bolt head and suspension member, which resulted in a front rocker plates redesign</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This was due to a design oversight of a senior member who graduated during COVID – as a result, the new engineers who oversaw the assembly process had to figure out a re-design</a:t>
            </a:r>
            <a:endParaRPr sz="1200">
              <a:solidFill>
                <a:schemeClr val="dk1"/>
              </a:solidFill>
              <a:latin typeface="Raleway" pitchFamily="2" charset="0"/>
              <a:ea typeface="Avenir"/>
              <a:cs typeface="Avenir"/>
              <a:sym typeface="Avenir"/>
            </a:endParaRPr>
          </a:p>
        </p:txBody>
      </p:sp>
      <p:pic>
        <p:nvPicPr>
          <p:cNvPr id="601" name="Google Shape;601;p84"/>
          <p:cNvPicPr preferRelativeResize="0"/>
          <p:nvPr/>
        </p:nvPicPr>
        <p:blipFill rotWithShape="1">
          <a:blip r:embed="rId3">
            <a:alphaModFix/>
          </a:blip>
          <a:srcRect l="67613" t="28683"/>
          <a:stretch/>
        </p:blipFill>
        <p:spPr>
          <a:xfrm>
            <a:off x="6778500" y="1096350"/>
            <a:ext cx="1878477" cy="3102574"/>
          </a:xfrm>
          <a:prstGeom prst="rect">
            <a:avLst/>
          </a:prstGeom>
          <a:noFill/>
          <a:ln>
            <a:noFill/>
          </a:ln>
        </p:spPr>
      </p:pic>
      <p:cxnSp>
        <p:nvCxnSpPr>
          <p:cNvPr id="602" name="Google Shape;602;p84"/>
          <p:cNvCxnSpPr/>
          <p:nvPr/>
        </p:nvCxnSpPr>
        <p:spPr>
          <a:xfrm rot="10800000" flipH="1">
            <a:off x="6067800" y="1788975"/>
            <a:ext cx="1654800" cy="1386300"/>
          </a:xfrm>
          <a:prstGeom prst="straightConnector1">
            <a:avLst/>
          </a:prstGeom>
          <a:noFill/>
          <a:ln w="9525" cap="flat" cmpd="sng">
            <a:solidFill>
              <a:schemeClr val="accent1"/>
            </a:solidFill>
            <a:prstDash val="solid"/>
            <a:round/>
            <a:headEnd type="none" w="med" len="med"/>
            <a:tailEnd type="triangle" w="med" len="med"/>
          </a:ln>
        </p:spPr>
      </p:cxnSp>
      <p:sp>
        <p:nvSpPr>
          <p:cNvPr id="603" name="Google Shape;603;p84"/>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pitchFamily="2" charset="0"/>
                <a:sym typeface="Raleway"/>
              </a:rPr>
              <a:t>Successes </a:t>
            </a:r>
            <a:r>
              <a:rPr lang="en">
                <a:latin typeface="Raleway" pitchFamily="2" charset="0"/>
              </a:rPr>
              <a:t>&amp; </a:t>
            </a:r>
            <a:r>
              <a:rPr lang="en" b="1">
                <a:latin typeface="Raleway" pitchFamily="2" charset="0"/>
                <a:sym typeface="Raleway"/>
              </a:rPr>
              <a:t>Failures</a:t>
            </a:r>
            <a:endParaRPr b="1">
              <a:latin typeface="Raleway" pitchFamily="2" charset="0"/>
              <a:sym typeface="Raleway"/>
            </a:endParaRPr>
          </a:p>
        </p:txBody>
      </p:sp>
      <p:sp>
        <p:nvSpPr>
          <p:cNvPr id="609" name="Google Shape;609;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Raleway" pitchFamily="2" charset="0"/>
                <a:ea typeface="Avenir"/>
                <a:cs typeface="Avenir"/>
                <a:sym typeface="Avenir"/>
              </a:rPr>
              <a:t>The major theme of our suspension system for Mk.5 was reducing unnecessary busy work to provide more opportunities for testing and to better make use of our engineers’ most valuable resource, time. In many ways this goal was successful through the implementation of the suspension geometry optimization script and the local jigging of inboard suspension tabs. This was clear through major fabrication and assembly goals being hit a month earlier than any previous vehicle. We were able to produce a working suspension system with little to no previous testing data, instead relying on literature and past driving and fabrication experience.</a:t>
            </a:r>
            <a:endParaRPr sz="1400">
              <a:solidFill>
                <a:schemeClr val="dk1"/>
              </a:solidFill>
              <a:latin typeface="Raleway" pitchFamily="2" charset="0"/>
              <a:ea typeface="Avenir"/>
              <a:cs typeface="Avenir"/>
              <a:sym typeface="Avenir"/>
            </a:endParaRPr>
          </a:p>
          <a:p>
            <a:pPr marL="0" lvl="0" indent="0" algn="l" rtl="0">
              <a:spcBef>
                <a:spcPts val="1600"/>
              </a:spcBef>
              <a:spcAft>
                <a:spcPts val="1600"/>
              </a:spcAft>
              <a:buClr>
                <a:schemeClr val="dk1"/>
              </a:buClr>
              <a:buSzPts val="1100"/>
              <a:buFont typeface="Arial"/>
              <a:buNone/>
            </a:pPr>
            <a:r>
              <a:rPr lang="en" sz="1400">
                <a:solidFill>
                  <a:schemeClr val="dk1"/>
                </a:solidFill>
                <a:latin typeface="Raleway" pitchFamily="2" charset="0"/>
                <a:ea typeface="Avenir"/>
                <a:cs typeface="Avenir"/>
                <a:sym typeface="Avenir"/>
              </a:rPr>
              <a:t>However, the pandemic affected the pace of completing the vehicle that negated any timeline gains in our fabrication phase. This has lead to hard learnt lessons in documentation and knowledge transfer as our original intent for testing has been largely tabled. We also did not have the opportunity to formally test our assembled suspension system. Fabrication of suspension components took longer than anticipated. In the future, standardizing spacers and fasteners would greatly help reduce production time. </a:t>
            </a:r>
            <a:endParaRPr sz="1400">
              <a:solidFill>
                <a:schemeClr val="dk1"/>
              </a:solidFill>
              <a:latin typeface="Raleway" pitchFamily="2" charset="0"/>
              <a:ea typeface="Avenir"/>
              <a:cs typeface="Avenir"/>
              <a:sym typeface="Avenir"/>
            </a:endParaRPr>
          </a:p>
        </p:txBody>
      </p:sp>
      <p:sp>
        <p:nvSpPr>
          <p:cNvPr id="610" name="Google Shape;610;p85"/>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aleway"/>
                <a:ea typeface="Raleway"/>
                <a:cs typeface="Raleway"/>
                <a:sym typeface="Raleway"/>
              </a:rPr>
              <a:t>Frame | Body | Aero</a:t>
            </a:r>
            <a:endParaRPr b="1">
              <a:latin typeface="Raleway"/>
              <a:ea typeface="Raleway"/>
              <a:cs typeface="Raleway"/>
              <a:sym typeface="Raleway"/>
            </a:endParaRPr>
          </a:p>
        </p:txBody>
      </p:sp>
      <p:sp>
        <p:nvSpPr>
          <p:cNvPr id="616" name="Google Shape;616;p86"/>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venir"/>
                <a:ea typeface="Avenir"/>
                <a:cs typeface="Avenir"/>
                <a:sym typeface="Avenir"/>
              </a:rPr>
              <a:t>Olin College of Engineering</a:t>
            </a:r>
            <a:endParaRPr>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Overview &amp; Concept of Operations</a:t>
            </a:r>
            <a:endParaRPr>
              <a:latin typeface="Raleway" pitchFamily="2" charset="0"/>
            </a:endParaRPr>
          </a:p>
        </p:txBody>
      </p:sp>
      <p:sp>
        <p:nvSpPr>
          <p:cNvPr id="622" name="Google Shape;622;p87"/>
          <p:cNvSpPr txBox="1">
            <a:spLocks noGrp="1"/>
          </p:cNvSpPr>
          <p:nvPr>
            <p:ph type="body" idx="1"/>
          </p:nvPr>
        </p:nvSpPr>
        <p:spPr>
          <a:xfrm>
            <a:off x="311700" y="1152475"/>
            <a:ext cx="545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Raleway" pitchFamily="2" charset="0"/>
              </a:rPr>
              <a:t>Frame</a:t>
            </a:r>
            <a:endParaRPr sz="1600" b="1">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Designed to allow for easier suspension welding</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Sent out to VR3 for fabrication &amp; welding</a:t>
            </a:r>
            <a:endParaRPr sz="160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a:solidFill>
                  <a:schemeClr val="accent1"/>
                </a:solidFill>
                <a:latin typeface="Raleway" pitchFamily="2" charset="0"/>
              </a:rPr>
              <a:t>Body</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Firewall is aluminum &amp; garolite</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Floor closeout is aluminum</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Airframe fabric used as body paneling</a:t>
            </a:r>
            <a:endParaRPr sz="160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a:solidFill>
                  <a:schemeClr val="accent1"/>
                </a:solidFill>
                <a:latin typeface="Raleway" pitchFamily="2" charset="0"/>
              </a:rPr>
              <a:t>Aero</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Nose cone is carbon fiber, sent out to a local composite shop for fabrication</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No other aero package</a:t>
            </a:r>
            <a:endParaRPr sz="1600">
              <a:solidFill>
                <a:schemeClr val="dk1"/>
              </a:solidFill>
              <a:latin typeface="Raleway" pitchFamily="2" charset="0"/>
              <a:ea typeface="Avenir"/>
              <a:cs typeface="Avenir"/>
              <a:sym typeface="Avenir"/>
            </a:endParaRPr>
          </a:p>
        </p:txBody>
      </p:sp>
      <p:pic>
        <p:nvPicPr>
          <p:cNvPr id="623" name="Google Shape;623;p87"/>
          <p:cNvPicPr preferRelativeResize="0"/>
          <p:nvPr/>
        </p:nvPicPr>
        <p:blipFill rotWithShape="1">
          <a:blip r:embed="rId3">
            <a:alphaModFix/>
          </a:blip>
          <a:srcRect l="25325" t="18161" r="4326" b="10896"/>
          <a:stretch/>
        </p:blipFill>
        <p:spPr>
          <a:xfrm>
            <a:off x="5384601" y="1672848"/>
            <a:ext cx="3377927" cy="1752550"/>
          </a:xfrm>
          <a:prstGeom prst="rect">
            <a:avLst/>
          </a:prstGeom>
          <a:noFill/>
          <a:ln>
            <a:noFill/>
          </a:ln>
        </p:spPr>
      </p:pic>
      <p:cxnSp>
        <p:nvCxnSpPr>
          <p:cNvPr id="624" name="Google Shape;624;p87"/>
          <p:cNvCxnSpPr>
            <a:stCxn id="625" idx="2"/>
          </p:cNvCxnSpPr>
          <p:nvPr/>
        </p:nvCxnSpPr>
        <p:spPr>
          <a:xfrm>
            <a:off x="5504425" y="2451450"/>
            <a:ext cx="258900" cy="299700"/>
          </a:xfrm>
          <a:prstGeom prst="straightConnector1">
            <a:avLst/>
          </a:prstGeom>
          <a:noFill/>
          <a:ln w="9525" cap="flat" cmpd="sng">
            <a:solidFill>
              <a:srgbClr val="F6B01E"/>
            </a:solidFill>
            <a:prstDash val="solid"/>
            <a:round/>
            <a:headEnd type="none" w="med" len="med"/>
            <a:tailEnd type="triangle" w="med" len="med"/>
          </a:ln>
        </p:spPr>
      </p:cxnSp>
      <p:sp>
        <p:nvSpPr>
          <p:cNvPr id="625" name="Google Shape;625;p87"/>
          <p:cNvSpPr txBox="1"/>
          <p:nvPr/>
        </p:nvSpPr>
        <p:spPr>
          <a:xfrm>
            <a:off x="4961875" y="2104050"/>
            <a:ext cx="10851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Nose Cone</a:t>
            </a:r>
            <a:endParaRPr>
              <a:solidFill>
                <a:schemeClr val="dk1"/>
              </a:solidFill>
              <a:latin typeface="Raleway" pitchFamily="2" charset="0"/>
              <a:ea typeface="Avenir"/>
              <a:cs typeface="Avenir"/>
              <a:sym typeface="Avenir"/>
            </a:endParaRPr>
          </a:p>
        </p:txBody>
      </p:sp>
      <p:cxnSp>
        <p:nvCxnSpPr>
          <p:cNvPr id="626" name="Google Shape;626;p87"/>
          <p:cNvCxnSpPr>
            <a:stCxn id="627" idx="0"/>
          </p:cNvCxnSpPr>
          <p:nvPr/>
        </p:nvCxnSpPr>
        <p:spPr>
          <a:xfrm rot="10800000">
            <a:off x="6365275" y="3305725"/>
            <a:ext cx="508800" cy="577800"/>
          </a:xfrm>
          <a:prstGeom prst="straightConnector1">
            <a:avLst/>
          </a:prstGeom>
          <a:noFill/>
          <a:ln w="9525" cap="flat" cmpd="sng">
            <a:solidFill>
              <a:srgbClr val="F6B01E"/>
            </a:solidFill>
            <a:prstDash val="solid"/>
            <a:round/>
            <a:headEnd type="none" w="med" len="med"/>
            <a:tailEnd type="triangle" w="med" len="med"/>
          </a:ln>
        </p:spPr>
      </p:cxnSp>
      <p:sp>
        <p:nvSpPr>
          <p:cNvPr id="627" name="Google Shape;627;p87"/>
          <p:cNvSpPr txBox="1"/>
          <p:nvPr/>
        </p:nvSpPr>
        <p:spPr>
          <a:xfrm>
            <a:off x="6150625" y="3883525"/>
            <a:ext cx="14469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Floor Closeout</a:t>
            </a:r>
            <a:endParaRPr>
              <a:solidFill>
                <a:schemeClr val="dk1"/>
              </a:solidFill>
              <a:latin typeface="Raleway" pitchFamily="2" charset="0"/>
              <a:ea typeface="Avenir"/>
              <a:cs typeface="Avenir"/>
              <a:sym typeface="Avenir"/>
            </a:endParaRPr>
          </a:p>
        </p:txBody>
      </p:sp>
      <p:cxnSp>
        <p:nvCxnSpPr>
          <p:cNvPr id="628" name="Google Shape;628;p87"/>
          <p:cNvCxnSpPr>
            <a:stCxn id="629" idx="2"/>
          </p:cNvCxnSpPr>
          <p:nvPr/>
        </p:nvCxnSpPr>
        <p:spPr>
          <a:xfrm>
            <a:off x="6752775" y="1989300"/>
            <a:ext cx="406200" cy="842400"/>
          </a:xfrm>
          <a:prstGeom prst="straightConnector1">
            <a:avLst/>
          </a:prstGeom>
          <a:noFill/>
          <a:ln w="9525" cap="flat" cmpd="sng">
            <a:solidFill>
              <a:srgbClr val="F6B01E"/>
            </a:solidFill>
            <a:prstDash val="solid"/>
            <a:round/>
            <a:headEnd type="none" w="med" len="med"/>
            <a:tailEnd type="triangle" w="med" len="med"/>
          </a:ln>
        </p:spPr>
      </p:cxnSp>
      <p:sp>
        <p:nvSpPr>
          <p:cNvPr id="629" name="Google Shape;629;p87"/>
          <p:cNvSpPr txBox="1"/>
          <p:nvPr/>
        </p:nvSpPr>
        <p:spPr>
          <a:xfrm>
            <a:off x="6029325" y="1584300"/>
            <a:ext cx="14469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aleway" pitchFamily="2" charset="0"/>
                <a:ea typeface="Avenir"/>
                <a:cs typeface="Avenir"/>
                <a:sym typeface="Avenir"/>
              </a:rPr>
              <a:t>Airframe Fabric </a:t>
            </a:r>
            <a:endParaRPr>
              <a:solidFill>
                <a:schemeClr val="dk1"/>
              </a:solidFill>
              <a:latin typeface="Raleway" pitchFamily="2" charset="0"/>
              <a:ea typeface="Avenir"/>
              <a:cs typeface="Avenir"/>
              <a:sym typeface="Avenir"/>
            </a:endParaRPr>
          </a:p>
          <a:p>
            <a:pPr marL="0" lvl="0" indent="0" algn="ctr" rtl="0">
              <a:spcBef>
                <a:spcPts val="0"/>
              </a:spcBef>
              <a:spcAft>
                <a:spcPts val="0"/>
              </a:spcAft>
              <a:buNone/>
            </a:pPr>
            <a:endParaRPr>
              <a:solidFill>
                <a:schemeClr val="dk1"/>
              </a:solidFill>
              <a:latin typeface="Raleway" pitchFamily="2" charset="0"/>
              <a:ea typeface="Avenir"/>
              <a:cs typeface="Avenir"/>
              <a:sym typeface="Avenir"/>
            </a:endParaRPr>
          </a:p>
        </p:txBody>
      </p:sp>
      <p:cxnSp>
        <p:nvCxnSpPr>
          <p:cNvPr id="630" name="Google Shape;630;p87"/>
          <p:cNvCxnSpPr>
            <a:stCxn id="631" idx="2"/>
          </p:cNvCxnSpPr>
          <p:nvPr/>
        </p:nvCxnSpPr>
        <p:spPr>
          <a:xfrm flipH="1">
            <a:off x="7864775" y="1837800"/>
            <a:ext cx="391200" cy="425700"/>
          </a:xfrm>
          <a:prstGeom prst="straightConnector1">
            <a:avLst/>
          </a:prstGeom>
          <a:noFill/>
          <a:ln w="9525" cap="flat" cmpd="sng">
            <a:solidFill>
              <a:srgbClr val="F6B01E"/>
            </a:solidFill>
            <a:prstDash val="solid"/>
            <a:round/>
            <a:headEnd type="none" w="med" len="med"/>
            <a:tailEnd type="triangle" w="med" len="med"/>
          </a:ln>
        </p:spPr>
      </p:cxnSp>
      <p:sp>
        <p:nvSpPr>
          <p:cNvPr id="631" name="Google Shape;631;p87"/>
          <p:cNvSpPr txBox="1"/>
          <p:nvPr/>
        </p:nvSpPr>
        <p:spPr>
          <a:xfrm>
            <a:off x="7842875" y="1432800"/>
            <a:ext cx="8262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Firewall</a:t>
            </a:r>
            <a:endParaRPr>
              <a:solidFill>
                <a:schemeClr val="dk1"/>
              </a:solidFill>
              <a:latin typeface="Raleway" pitchFamily="2" charset="0"/>
              <a:ea typeface="Avenir"/>
              <a:cs typeface="Avenir"/>
              <a:sym typeface="Avenir"/>
            </a:endParaRPr>
          </a:p>
        </p:txBody>
      </p:sp>
      <p:sp>
        <p:nvSpPr>
          <p:cNvPr id="632" name="Google Shape;632;p87"/>
          <p:cNvSpPr txBox="1"/>
          <p:nvPr/>
        </p:nvSpPr>
        <p:spPr>
          <a:xfrm>
            <a:off x="7842875" y="3478525"/>
            <a:ext cx="8262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Chassis</a:t>
            </a:r>
            <a:endParaRPr>
              <a:solidFill>
                <a:schemeClr val="dk1"/>
              </a:solidFill>
              <a:latin typeface="Raleway" pitchFamily="2" charset="0"/>
              <a:ea typeface="Avenir"/>
              <a:cs typeface="Avenir"/>
              <a:sym typeface="Avenir"/>
            </a:endParaRPr>
          </a:p>
        </p:txBody>
      </p:sp>
      <p:cxnSp>
        <p:nvCxnSpPr>
          <p:cNvPr id="633" name="Google Shape;633;p87"/>
          <p:cNvCxnSpPr/>
          <p:nvPr/>
        </p:nvCxnSpPr>
        <p:spPr>
          <a:xfrm rot="10800000">
            <a:off x="7882475" y="3083613"/>
            <a:ext cx="355800" cy="487500"/>
          </a:xfrm>
          <a:prstGeom prst="straightConnector1">
            <a:avLst/>
          </a:prstGeom>
          <a:noFill/>
          <a:ln w="9525" cap="flat" cmpd="sng">
            <a:solidFill>
              <a:srgbClr val="F6B01E"/>
            </a:solidFill>
            <a:prstDash val="solid"/>
            <a:round/>
            <a:headEnd type="none" w="med" len="med"/>
            <a:tailEnd type="triangle" w="med" len="med"/>
          </a:ln>
        </p:spPr>
      </p:cxnSp>
      <p:sp>
        <p:nvSpPr>
          <p:cNvPr id="634" name="Google Shape;634;p87"/>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aleway"/>
                <a:ea typeface="Raleway"/>
                <a:cs typeface="Raleway"/>
                <a:sym typeface="Raleway"/>
              </a:rPr>
              <a:t>Suspension</a:t>
            </a:r>
            <a:endParaRPr b="1">
              <a:latin typeface="Raleway"/>
              <a:ea typeface="Raleway"/>
              <a:cs typeface="Raleway"/>
              <a:sym typeface="Raleway"/>
            </a:endParaRPr>
          </a:p>
        </p:txBody>
      </p:sp>
      <p:sp>
        <p:nvSpPr>
          <p:cNvPr id="431" name="Google Shape;431;p70"/>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venir"/>
                <a:ea typeface="Avenir"/>
                <a:cs typeface="Avenir"/>
                <a:sym typeface="Avenir"/>
              </a:rPr>
              <a:t>Olin College of Engineering</a:t>
            </a:r>
            <a:endParaRPr>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Requirements &amp; Design Criteria  |  Frame</a:t>
            </a:r>
            <a:endParaRPr b="1">
              <a:latin typeface="Raleway" pitchFamily="2" charset="0"/>
            </a:endParaRPr>
          </a:p>
        </p:txBody>
      </p:sp>
      <p:sp>
        <p:nvSpPr>
          <p:cNvPr id="640" name="Google Shape;640;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Raleway" pitchFamily="2" charset="0"/>
              </a:rPr>
              <a:t>Be a strong contender at competition </a:t>
            </a:r>
            <a:endParaRPr sz="1600" b="1">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Focus on scoring well in autocross (performance) in endurance (reliability)</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Frame is not a timeline bottleneck</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Accommodate tuning/testing/driver practice</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Score well in design</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Perform rigorous analysis to optimize frame structure for packaging, ergonomics, weight, and MOI</a:t>
            </a:r>
            <a:endParaRPr sz="120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a:solidFill>
                  <a:schemeClr val="accent1"/>
                </a:solidFill>
                <a:latin typeface="Raleway" pitchFamily="2" charset="0"/>
              </a:rPr>
              <a:t>Design changes from Mk.4</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Changed from global welding jig to local welding jig</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Sped up timeline by more than 2 months</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Performed tube study to have an optimized pipeline for frame structural analysis</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Changed cockpit design to increase driver comfort and accommodate all drivers in the team</a:t>
            </a:r>
            <a:endParaRPr sz="1600">
              <a:solidFill>
                <a:schemeClr val="dk1"/>
              </a:solidFill>
              <a:latin typeface="Raleway" pitchFamily="2" charset="0"/>
              <a:ea typeface="Avenir"/>
              <a:cs typeface="Avenir"/>
              <a:sym typeface="Avenir"/>
            </a:endParaRPr>
          </a:p>
          <a:p>
            <a:pPr marL="0" lvl="0" indent="0" algn="l" rtl="0">
              <a:spcBef>
                <a:spcPts val="1600"/>
              </a:spcBef>
              <a:spcAft>
                <a:spcPts val="1600"/>
              </a:spcAft>
              <a:buNone/>
            </a:pPr>
            <a:endParaRPr sz="1600">
              <a:solidFill>
                <a:schemeClr val="dk1"/>
              </a:solidFill>
              <a:latin typeface="Raleway" pitchFamily="2" charset="0"/>
              <a:ea typeface="Avenir"/>
              <a:cs typeface="Avenir"/>
              <a:sym typeface="Avenir"/>
            </a:endParaRPr>
          </a:p>
        </p:txBody>
      </p:sp>
      <p:sp>
        <p:nvSpPr>
          <p:cNvPr id="641" name="Google Shape;641;p88"/>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89"/>
          <p:cNvPicPr preferRelativeResize="0"/>
          <p:nvPr/>
        </p:nvPicPr>
        <p:blipFill rotWithShape="1">
          <a:blip r:embed="rId3">
            <a:alphaModFix/>
          </a:blip>
          <a:srcRect l="25325" t="18161" r="4326" b="10896"/>
          <a:stretch/>
        </p:blipFill>
        <p:spPr>
          <a:xfrm>
            <a:off x="5591226" y="1672860"/>
            <a:ext cx="3377927" cy="1752550"/>
          </a:xfrm>
          <a:prstGeom prst="rect">
            <a:avLst/>
          </a:prstGeom>
          <a:noFill/>
          <a:ln>
            <a:noFill/>
          </a:ln>
        </p:spPr>
      </p:pic>
      <p:sp>
        <p:nvSpPr>
          <p:cNvPr id="647" name="Google Shape;647;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 &amp; Design Criteria  |  Body</a:t>
            </a:r>
            <a:endParaRPr b="1"/>
          </a:p>
        </p:txBody>
      </p:sp>
      <p:sp>
        <p:nvSpPr>
          <p:cNvPr id="648" name="Google Shape;648;p89"/>
          <p:cNvSpPr txBox="1">
            <a:spLocks noGrp="1"/>
          </p:cNvSpPr>
          <p:nvPr>
            <p:ph type="body" idx="1"/>
          </p:nvPr>
        </p:nvSpPr>
        <p:spPr>
          <a:xfrm>
            <a:off x="311700" y="1152475"/>
            <a:ext cx="5115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accent1"/>
                </a:solidFill>
                <a:latin typeface="Raleway" pitchFamily="2" charset="0"/>
              </a:rPr>
              <a:t>Be a strong contender at competition </a:t>
            </a:r>
            <a:endParaRPr sz="1600" b="1" dirty="0">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Score well in static events (design presentation)</a:t>
            </a:r>
            <a:endParaRPr sz="1600" dirty="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Body covering looks polished and professional </a:t>
            </a:r>
            <a:endParaRPr sz="1200" dirty="0">
              <a:solidFill>
                <a:schemeClr val="dk1"/>
              </a:solidFill>
              <a:latin typeface="Raleway" pitchFamily="2" charset="0"/>
              <a:ea typeface="Avenir"/>
              <a:cs typeface="Avenir"/>
              <a:sym typeface="Avenir"/>
            </a:endParaRPr>
          </a:p>
          <a:p>
            <a:pPr marL="1371600" lvl="2"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Perform paint and livery tests early </a:t>
            </a:r>
            <a:endParaRPr sz="1200" dirty="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dirty="0">
                <a:solidFill>
                  <a:schemeClr val="accent1"/>
                </a:solidFill>
                <a:latin typeface="Raleway" pitchFamily="2" charset="0"/>
              </a:rPr>
              <a:t>Design criteria</a:t>
            </a:r>
            <a:endParaRPr sz="12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Have reliable and robust bodywork </a:t>
            </a:r>
            <a:endParaRPr sz="1600" dirty="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Body panels should be strong and well secured</a:t>
            </a:r>
            <a:endParaRPr sz="1200" dirty="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Bodywork should be easy to install/remove and repair </a:t>
            </a:r>
            <a:endParaRPr sz="12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Decrease stress of manufacturing bodywork</a:t>
            </a:r>
            <a:endParaRPr sz="1600" dirty="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Improve manufacturing processes and materials</a:t>
            </a:r>
            <a:endParaRPr sz="1200" dirty="0">
              <a:solidFill>
                <a:schemeClr val="dk1"/>
              </a:solidFill>
              <a:latin typeface="Raleway" pitchFamily="2" charset="0"/>
              <a:ea typeface="Avenir"/>
              <a:cs typeface="Avenir"/>
              <a:sym typeface="Avenir"/>
            </a:endParaRPr>
          </a:p>
          <a:p>
            <a:pPr marL="1371600" lvl="2" indent="-304800" algn="l" rtl="0">
              <a:spcBef>
                <a:spcPts val="0"/>
              </a:spcBef>
              <a:spcAft>
                <a:spcPts val="0"/>
              </a:spcAft>
              <a:buClr>
                <a:schemeClr val="dk1"/>
              </a:buClr>
              <a:buSzPts val="1200"/>
              <a:buFont typeface="Avenir"/>
              <a:buChar char="■"/>
            </a:pPr>
            <a:r>
              <a:rPr lang="en" sz="1200" dirty="0">
                <a:solidFill>
                  <a:schemeClr val="dk1"/>
                </a:solidFill>
                <a:latin typeface="Raleway" pitchFamily="2" charset="0"/>
                <a:ea typeface="Avenir"/>
                <a:cs typeface="Avenir"/>
                <a:sym typeface="Avenir"/>
              </a:rPr>
              <a:t>Perform unit tests early  </a:t>
            </a:r>
            <a:endParaRPr sz="1200" dirty="0">
              <a:solidFill>
                <a:schemeClr val="dk1"/>
              </a:solidFill>
              <a:latin typeface="Raleway" pitchFamily="2" charset="0"/>
              <a:ea typeface="Avenir"/>
              <a:cs typeface="Avenir"/>
              <a:sym typeface="Avenir"/>
            </a:endParaRPr>
          </a:p>
          <a:p>
            <a:pPr marL="0" lvl="0" indent="0" algn="l" rtl="0">
              <a:spcBef>
                <a:spcPts val="1600"/>
              </a:spcBef>
              <a:spcAft>
                <a:spcPts val="1600"/>
              </a:spcAft>
              <a:buNone/>
            </a:pPr>
            <a:endParaRPr sz="1600" dirty="0">
              <a:solidFill>
                <a:schemeClr val="dk1"/>
              </a:solidFill>
              <a:latin typeface="Raleway" pitchFamily="2" charset="0"/>
              <a:ea typeface="Avenir"/>
              <a:cs typeface="Avenir"/>
              <a:sym typeface="Avenir"/>
            </a:endParaRPr>
          </a:p>
        </p:txBody>
      </p:sp>
      <p:cxnSp>
        <p:nvCxnSpPr>
          <p:cNvPr id="649" name="Google Shape;649;p89"/>
          <p:cNvCxnSpPr>
            <a:stCxn id="650" idx="0"/>
          </p:cNvCxnSpPr>
          <p:nvPr/>
        </p:nvCxnSpPr>
        <p:spPr>
          <a:xfrm rot="10800000" flipH="1">
            <a:off x="5510575" y="3324188"/>
            <a:ext cx="494400" cy="367500"/>
          </a:xfrm>
          <a:prstGeom prst="straightConnector1">
            <a:avLst/>
          </a:prstGeom>
          <a:noFill/>
          <a:ln w="9525" cap="flat" cmpd="sng">
            <a:solidFill>
              <a:srgbClr val="F6B01E"/>
            </a:solidFill>
            <a:prstDash val="solid"/>
            <a:round/>
            <a:headEnd type="none" w="med" len="med"/>
            <a:tailEnd type="triangle" w="med" len="med"/>
          </a:ln>
        </p:spPr>
      </p:cxnSp>
      <p:sp>
        <p:nvSpPr>
          <p:cNvPr id="650" name="Google Shape;650;p89"/>
          <p:cNvSpPr txBox="1"/>
          <p:nvPr/>
        </p:nvSpPr>
        <p:spPr>
          <a:xfrm>
            <a:off x="4968025" y="3691688"/>
            <a:ext cx="10851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venir"/>
                <a:ea typeface="Avenir"/>
                <a:cs typeface="Avenir"/>
                <a:sym typeface="Avenir"/>
              </a:rPr>
              <a:t>Nose Cone</a:t>
            </a:r>
            <a:endParaRPr>
              <a:solidFill>
                <a:schemeClr val="dk1"/>
              </a:solidFill>
              <a:latin typeface="Avenir"/>
              <a:ea typeface="Avenir"/>
              <a:cs typeface="Avenir"/>
              <a:sym typeface="Avenir"/>
            </a:endParaRPr>
          </a:p>
        </p:txBody>
      </p:sp>
      <p:cxnSp>
        <p:nvCxnSpPr>
          <p:cNvPr id="651" name="Google Shape;651;p89"/>
          <p:cNvCxnSpPr>
            <a:stCxn id="652" idx="0"/>
          </p:cNvCxnSpPr>
          <p:nvPr/>
        </p:nvCxnSpPr>
        <p:spPr>
          <a:xfrm rot="10800000">
            <a:off x="6571900" y="3305738"/>
            <a:ext cx="508800" cy="577800"/>
          </a:xfrm>
          <a:prstGeom prst="straightConnector1">
            <a:avLst/>
          </a:prstGeom>
          <a:noFill/>
          <a:ln w="9525" cap="flat" cmpd="sng">
            <a:solidFill>
              <a:srgbClr val="F6B01E"/>
            </a:solidFill>
            <a:prstDash val="solid"/>
            <a:round/>
            <a:headEnd type="none" w="med" len="med"/>
            <a:tailEnd type="triangle" w="med" len="med"/>
          </a:ln>
        </p:spPr>
      </p:cxnSp>
      <p:sp>
        <p:nvSpPr>
          <p:cNvPr id="652" name="Google Shape;652;p89"/>
          <p:cNvSpPr txBox="1"/>
          <p:nvPr/>
        </p:nvSpPr>
        <p:spPr>
          <a:xfrm>
            <a:off x="6357250" y="3883538"/>
            <a:ext cx="14469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venir"/>
                <a:ea typeface="Avenir"/>
                <a:cs typeface="Avenir"/>
                <a:sym typeface="Avenir"/>
              </a:rPr>
              <a:t>Floor Closeout</a:t>
            </a:r>
            <a:endParaRPr>
              <a:solidFill>
                <a:schemeClr val="dk1"/>
              </a:solidFill>
              <a:latin typeface="Avenir"/>
              <a:ea typeface="Avenir"/>
              <a:cs typeface="Avenir"/>
              <a:sym typeface="Avenir"/>
            </a:endParaRPr>
          </a:p>
        </p:txBody>
      </p:sp>
      <p:cxnSp>
        <p:nvCxnSpPr>
          <p:cNvPr id="653" name="Google Shape;653;p89"/>
          <p:cNvCxnSpPr>
            <a:stCxn id="654" idx="2"/>
          </p:cNvCxnSpPr>
          <p:nvPr/>
        </p:nvCxnSpPr>
        <p:spPr>
          <a:xfrm>
            <a:off x="6959400" y="1989313"/>
            <a:ext cx="406200" cy="842400"/>
          </a:xfrm>
          <a:prstGeom prst="straightConnector1">
            <a:avLst/>
          </a:prstGeom>
          <a:noFill/>
          <a:ln w="9525" cap="flat" cmpd="sng">
            <a:solidFill>
              <a:srgbClr val="F6B01E"/>
            </a:solidFill>
            <a:prstDash val="solid"/>
            <a:round/>
            <a:headEnd type="none" w="med" len="med"/>
            <a:tailEnd type="triangle" w="med" len="med"/>
          </a:ln>
        </p:spPr>
      </p:cxnSp>
      <p:sp>
        <p:nvSpPr>
          <p:cNvPr id="654" name="Google Shape;654;p89"/>
          <p:cNvSpPr txBox="1"/>
          <p:nvPr/>
        </p:nvSpPr>
        <p:spPr>
          <a:xfrm>
            <a:off x="6235950" y="1584313"/>
            <a:ext cx="14469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nir"/>
                <a:ea typeface="Avenir"/>
                <a:cs typeface="Avenir"/>
                <a:sym typeface="Avenir"/>
              </a:rPr>
              <a:t>Airframe Fabric </a:t>
            </a:r>
            <a:endParaRPr>
              <a:solidFill>
                <a:schemeClr val="dk1"/>
              </a:solidFill>
              <a:latin typeface="Avenir"/>
              <a:ea typeface="Avenir"/>
              <a:cs typeface="Avenir"/>
              <a:sym typeface="Avenir"/>
            </a:endParaRPr>
          </a:p>
          <a:p>
            <a:pPr marL="0" lvl="0" indent="0" algn="ctr" rtl="0">
              <a:spcBef>
                <a:spcPts val="0"/>
              </a:spcBef>
              <a:spcAft>
                <a:spcPts val="0"/>
              </a:spcAft>
              <a:buNone/>
            </a:pPr>
            <a:endParaRPr>
              <a:solidFill>
                <a:schemeClr val="dk1"/>
              </a:solidFill>
              <a:latin typeface="Avenir"/>
              <a:ea typeface="Avenir"/>
              <a:cs typeface="Avenir"/>
              <a:sym typeface="Avenir"/>
            </a:endParaRPr>
          </a:p>
        </p:txBody>
      </p:sp>
      <p:cxnSp>
        <p:nvCxnSpPr>
          <p:cNvPr id="655" name="Google Shape;655;p89"/>
          <p:cNvCxnSpPr>
            <a:stCxn id="656" idx="2"/>
          </p:cNvCxnSpPr>
          <p:nvPr/>
        </p:nvCxnSpPr>
        <p:spPr>
          <a:xfrm flipH="1">
            <a:off x="8071400" y="1837813"/>
            <a:ext cx="391200" cy="425700"/>
          </a:xfrm>
          <a:prstGeom prst="straightConnector1">
            <a:avLst/>
          </a:prstGeom>
          <a:noFill/>
          <a:ln w="9525" cap="flat" cmpd="sng">
            <a:solidFill>
              <a:srgbClr val="F6B01E"/>
            </a:solidFill>
            <a:prstDash val="solid"/>
            <a:round/>
            <a:headEnd type="none" w="med" len="med"/>
            <a:tailEnd type="triangle" w="med" len="med"/>
          </a:ln>
        </p:spPr>
      </p:cxnSp>
      <p:sp>
        <p:nvSpPr>
          <p:cNvPr id="656" name="Google Shape;656;p89"/>
          <p:cNvSpPr txBox="1"/>
          <p:nvPr/>
        </p:nvSpPr>
        <p:spPr>
          <a:xfrm>
            <a:off x="8049500" y="1432813"/>
            <a:ext cx="8262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venir"/>
                <a:ea typeface="Avenir"/>
                <a:cs typeface="Avenir"/>
                <a:sym typeface="Avenir"/>
              </a:rPr>
              <a:t>Firewall</a:t>
            </a:r>
            <a:endParaRPr>
              <a:solidFill>
                <a:schemeClr val="dk1"/>
              </a:solidFill>
              <a:latin typeface="Avenir"/>
              <a:ea typeface="Avenir"/>
              <a:cs typeface="Avenir"/>
              <a:sym typeface="Avenir"/>
            </a:endParaRPr>
          </a:p>
        </p:txBody>
      </p:sp>
      <p:sp>
        <p:nvSpPr>
          <p:cNvPr id="657" name="Google Shape;657;p89"/>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venir"/>
                <a:ea typeface="Avenir"/>
                <a:cs typeface="Avenir"/>
                <a:sym typeface="Avenir"/>
              </a:rPr>
              <a:t>Olin College of Engineering</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90"/>
          <p:cNvPicPr preferRelativeResize="0"/>
          <p:nvPr/>
        </p:nvPicPr>
        <p:blipFill rotWithShape="1">
          <a:blip r:embed="rId3">
            <a:alphaModFix/>
          </a:blip>
          <a:srcRect l="11705" r="14580"/>
          <a:stretch/>
        </p:blipFill>
        <p:spPr>
          <a:xfrm>
            <a:off x="4241575" y="1152475"/>
            <a:ext cx="3965726" cy="2912649"/>
          </a:xfrm>
          <a:prstGeom prst="rect">
            <a:avLst/>
          </a:prstGeom>
          <a:noFill/>
          <a:ln>
            <a:noFill/>
          </a:ln>
        </p:spPr>
      </p:pic>
      <p:sp>
        <p:nvSpPr>
          <p:cNvPr id="663" name="Google Shape;663;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Frame</a:t>
            </a:r>
            <a:endParaRPr b="1">
              <a:latin typeface="Raleway" pitchFamily="2" charset="0"/>
            </a:endParaRPr>
          </a:p>
        </p:txBody>
      </p:sp>
      <p:sp>
        <p:nvSpPr>
          <p:cNvPr id="664" name="Google Shape;664;p90"/>
          <p:cNvSpPr txBox="1">
            <a:spLocks noGrp="1"/>
          </p:cNvSpPr>
          <p:nvPr>
            <p:ph type="body" idx="1"/>
          </p:nvPr>
        </p:nvSpPr>
        <p:spPr>
          <a:xfrm>
            <a:off x="311700" y="1152475"/>
            <a:ext cx="39657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Welded by VR3 (commercially)</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63.39 lbs (3.5% saved from Mk.4)</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47810 lbs*in</a:t>
            </a:r>
            <a:r>
              <a:rPr lang="en" sz="1600" baseline="30000">
                <a:solidFill>
                  <a:schemeClr val="dk1"/>
                </a:solidFill>
                <a:latin typeface="Raleway" pitchFamily="2" charset="0"/>
                <a:ea typeface="Avenir"/>
                <a:cs typeface="Avenir"/>
                <a:sym typeface="Avenir"/>
              </a:rPr>
              <a:t>2</a:t>
            </a:r>
            <a:r>
              <a:rPr lang="en" sz="1600">
                <a:solidFill>
                  <a:schemeClr val="dk1"/>
                </a:solidFill>
                <a:latin typeface="Raleway" pitchFamily="2" charset="0"/>
                <a:ea typeface="Avenir"/>
                <a:cs typeface="Avenir"/>
                <a:sym typeface="Avenir"/>
              </a:rPr>
              <a:t> yaw moment of inertia (5% saved from Mk.4)</a:t>
            </a:r>
            <a:endParaRPr sz="1600">
              <a:solidFill>
                <a:schemeClr val="dk1"/>
              </a:solidFill>
              <a:latin typeface="Raleway" pitchFamily="2" charset="0"/>
              <a:ea typeface="Avenir"/>
              <a:cs typeface="Avenir"/>
              <a:sym typeface="Avenir"/>
            </a:endParaRPr>
          </a:p>
          <a:p>
            <a:pPr marL="0" lvl="0" indent="0" algn="l" rtl="0">
              <a:spcBef>
                <a:spcPts val="1600"/>
              </a:spcBef>
              <a:spcAft>
                <a:spcPts val="1600"/>
              </a:spcAft>
              <a:buNone/>
            </a:pPr>
            <a:endParaRPr sz="1600">
              <a:solidFill>
                <a:schemeClr val="dk1"/>
              </a:solidFill>
              <a:latin typeface="Raleway" pitchFamily="2" charset="0"/>
              <a:ea typeface="Avenir"/>
              <a:cs typeface="Avenir"/>
              <a:sym typeface="Avenir"/>
            </a:endParaRPr>
          </a:p>
        </p:txBody>
      </p:sp>
      <p:sp>
        <p:nvSpPr>
          <p:cNvPr id="665" name="Google Shape;665;p90"/>
          <p:cNvSpPr/>
          <p:nvPr/>
        </p:nvSpPr>
        <p:spPr>
          <a:xfrm>
            <a:off x="2930750" y="4102638"/>
            <a:ext cx="344400" cy="344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pitchFamily="2" charset="0"/>
            </a:endParaRPr>
          </a:p>
        </p:txBody>
      </p:sp>
      <p:sp>
        <p:nvSpPr>
          <p:cNvPr id="666" name="Google Shape;666;p90"/>
          <p:cNvSpPr/>
          <p:nvPr/>
        </p:nvSpPr>
        <p:spPr>
          <a:xfrm>
            <a:off x="5643800" y="4102638"/>
            <a:ext cx="344400" cy="3444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pitchFamily="2" charset="0"/>
            </a:endParaRPr>
          </a:p>
        </p:txBody>
      </p:sp>
      <p:sp>
        <p:nvSpPr>
          <p:cNvPr id="667" name="Google Shape;667;p90"/>
          <p:cNvSpPr/>
          <p:nvPr/>
        </p:nvSpPr>
        <p:spPr>
          <a:xfrm>
            <a:off x="2930750" y="4523238"/>
            <a:ext cx="344400" cy="344400"/>
          </a:xfrm>
          <a:prstGeom prst="ellipse">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pitchFamily="2" charset="0"/>
            </a:endParaRPr>
          </a:p>
        </p:txBody>
      </p:sp>
      <p:sp>
        <p:nvSpPr>
          <p:cNvPr id="668" name="Google Shape;668;p90"/>
          <p:cNvSpPr/>
          <p:nvPr/>
        </p:nvSpPr>
        <p:spPr>
          <a:xfrm>
            <a:off x="5643800" y="4523238"/>
            <a:ext cx="344400" cy="344400"/>
          </a:xfrm>
          <a:prstGeom prst="ellipse">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pitchFamily="2" charset="0"/>
            </a:endParaRPr>
          </a:p>
        </p:txBody>
      </p:sp>
      <p:sp>
        <p:nvSpPr>
          <p:cNvPr id="669" name="Google Shape;669;p90"/>
          <p:cNvSpPr txBox="1"/>
          <p:nvPr/>
        </p:nvSpPr>
        <p:spPr>
          <a:xfrm>
            <a:off x="3275150" y="4102650"/>
            <a:ext cx="22191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ea typeface="Avenir"/>
                <a:cs typeface="Avenir"/>
                <a:sym typeface="Avenir"/>
              </a:rPr>
              <a:t>1.000” OD x .095” WALL</a:t>
            </a:r>
            <a:endParaRPr>
              <a:latin typeface="Raleway" pitchFamily="2" charset="0"/>
              <a:ea typeface="Avenir"/>
              <a:cs typeface="Avenir"/>
              <a:sym typeface="Avenir"/>
            </a:endParaRPr>
          </a:p>
        </p:txBody>
      </p:sp>
      <p:sp>
        <p:nvSpPr>
          <p:cNvPr id="670" name="Google Shape;670;p90"/>
          <p:cNvSpPr txBox="1"/>
          <p:nvPr/>
        </p:nvSpPr>
        <p:spPr>
          <a:xfrm>
            <a:off x="5988200" y="4102650"/>
            <a:ext cx="22191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ea typeface="Avenir"/>
                <a:cs typeface="Avenir"/>
                <a:sym typeface="Avenir"/>
              </a:rPr>
              <a:t>1.000” OD x .065” WALL</a:t>
            </a:r>
            <a:endParaRPr>
              <a:latin typeface="Raleway" pitchFamily="2" charset="0"/>
              <a:ea typeface="Avenir"/>
              <a:cs typeface="Avenir"/>
              <a:sym typeface="Avenir"/>
            </a:endParaRPr>
          </a:p>
        </p:txBody>
      </p:sp>
      <p:sp>
        <p:nvSpPr>
          <p:cNvPr id="671" name="Google Shape;671;p90"/>
          <p:cNvSpPr txBox="1"/>
          <p:nvPr/>
        </p:nvSpPr>
        <p:spPr>
          <a:xfrm>
            <a:off x="3275150" y="4523250"/>
            <a:ext cx="22191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ea typeface="Avenir"/>
                <a:cs typeface="Avenir"/>
                <a:sym typeface="Avenir"/>
              </a:rPr>
              <a:t>1.000” OD x .049” WALL</a:t>
            </a:r>
            <a:endParaRPr>
              <a:latin typeface="Raleway" pitchFamily="2" charset="0"/>
              <a:ea typeface="Avenir"/>
              <a:cs typeface="Avenir"/>
              <a:sym typeface="Avenir"/>
            </a:endParaRPr>
          </a:p>
        </p:txBody>
      </p:sp>
      <p:sp>
        <p:nvSpPr>
          <p:cNvPr id="672" name="Google Shape;672;p90"/>
          <p:cNvSpPr txBox="1"/>
          <p:nvPr/>
        </p:nvSpPr>
        <p:spPr>
          <a:xfrm>
            <a:off x="5988200" y="4523250"/>
            <a:ext cx="22191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ea typeface="Avenir"/>
                <a:cs typeface="Avenir"/>
                <a:sym typeface="Avenir"/>
              </a:rPr>
              <a:t>1.000” OD x .035” WALL</a:t>
            </a:r>
            <a:endParaRPr>
              <a:latin typeface="Raleway" pitchFamily="2" charset="0"/>
              <a:ea typeface="Avenir"/>
              <a:cs typeface="Avenir"/>
              <a:sym typeface="Avenir"/>
            </a:endParaRPr>
          </a:p>
        </p:txBody>
      </p:sp>
      <p:sp>
        <p:nvSpPr>
          <p:cNvPr id="673" name="Google Shape;673;p90"/>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Body  |  Airframe Fabric</a:t>
            </a:r>
            <a:endParaRPr>
              <a:latin typeface="Raleway" pitchFamily="2" charset="0"/>
            </a:endParaRPr>
          </a:p>
        </p:txBody>
      </p:sp>
      <p:pic>
        <p:nvPicPr>
          <p:cNvPr id="679" name="Google Shape;679;p91"/>
          <p:cNvPicPr preferRelativeResize="0"/>
          <p:nvPr/>
        </p:nvPicPr>
        <p:blipFill rotWithShape="1">
          <a:blip r:embed="rId3">
            <a:alphaModFix/>
          </a:blip>
          <a:srcRect l="26665" t="15164" r="4855" b="11327"/>
          <a:stretch/>
        </p:blipFill>
        <p:spPr>
          <a:xfrm>
            <a:off x="3401350" y="1420175"/>
            <a:ext cx="5742654" cy="3171300"/>
          </a:xfrm>
          <a:prstGeom prst="rect">
            <a:avLst/>
          </a:prstGeom>
          <a:noFill/>
          <a:ln>
            <a:noFill/>
          </a:ln>
        </p:spPr>
      </p:pic>
      <p:sp>
        <p:nvSpPr>
          <p:cNvPr id="680" name="Google Shape;680;p91"/>
          <p:cNvSpPr txBox="1">
            <a:spLocks noGrp="1"/>
          </p:cNvSpPr>
          <p:nvPr>
            <p:ph type="body" idx="1"/>
          </p:nvPr>
        </p:nvSpPr>
        <p:spPr>
          <a:xfrm>
            <a:off x="311700" y="1152475"/>
            <a:ext cx="8520600" cy="1769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 sz="1600" u="sng">
                <a:solidFill>
                  <a:schemeClr val="hlink"/>
                </a:solidFill>
                <a:latin typeface="Raleway" pitchFamily="2" charset="0"/>
                <a:ea typeface="Avenir"/>
                <a:cs typeface="Avenir"/>
                <a:sym typeface="Avenir"/>
                <a:hlinkClick r:id="rId4"/>
              </a:rPr>
              <a:t>Oratex® Aircraft Fabric</a:t>
            </a:r>
            <a:r>
              <a:rPr lang="en" sz="1600">
                <a:latin typeface="Raleway" pitchFamily="2" charset="0"/>
                <a:ea typeface="Avenir"/>
                <a:cs typeface="Avenir"/>
                <a:sym typeface="Avenir"/>
              </a:rPr>
              <a:t> </a:t>
            </a:r>
            <a:r>
              <a:rPr lang="en" sz="1600">
                <a:solidFill>
                  <a:schemeClr val="dk1"/>
                </a:solidFill>
                <a:latin typeface="Raleway" pitchFamily="2" charset="0"/>
                <a:ea typeface="Avenir"/>
                <a:cs typeface="Avenir"/>
                <a:sym typeface="Avenir"/>
              </a:rPr>
              <a:t>replaces the composite side body panels </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Reduces labor by 145 man hours (design and manufacturing)  </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Reduces cost by $600</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Reduces weight by 0.2 kg</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Enables quick field repairs </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Heat activated adhesive means that installation only requires a heat-gun</a:t>
            </a:r>
            <a:endParaRPr sz="1200">
              <a:solidFill>
                <a:schemeClr val="dk1"/>
              </a:solidFill>
              <a:latin typeface="Raleway" pitchFamily="2" charset="0"/>
              <a:ea typeface="Avenir"/>
              <a:cs typeface="Avenir"/>
              <a:sym typeface="Avenir"/>
            </a:endParaRPr>
          </a:p>
        </p:txBody>
      </p:sp>
      <p:sp>
        <p:nvSpPr>
          <p:cNvPr id="681" name="Google Shape;681;p91"/>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Body  |  Nosecone</a:t>
            </a:r>
            <a:endParaRPr>
              <a:latin typeface="Raleway" pitchFamily="2" charset="0"/>
            </a:endParaRPr>
          </a:p>
        </p:txBody>
      </p:sp>
      <p:sp>
        <p:nvSpPr>
          <p:cNvPr id="687" name="Google Shape;687;p92"/>
          <p:cNvSpPr txBox="1">
            <a:spLocks noGrp="1"/>
          </p:cNvSpPr>
          <p:nvPr>
            <p:ph type="body" idx="1"/>
          </p:nvPr>
        </p:nvSpPr>
        <p:spPr>
          <a:xfrm>
            <a:off x="311700" y="1152475"/>
            <a:ext cx="47391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Carbon fiber body panel to provide improved aerodynamic shape at front of vehicle</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Improved geometry to ease mold manufacturing and layup </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Quick to install/remove with sidewalk bolts </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Easy access to cockpit </a:t>
            </a:r>
            <a:endParaRPr sz="1200">
              <a:solidFill>
                <a:schemeClr val="dk1"/>
              </a:solidFill>
              <a:latin typeface="Raleway" pitchFamily="2" charset="0"/>
              <a:ea typeface="Avenir"/>
              <a:cs typeface="Avenir"/>
              <a:sym typeface="Avenir"/>
            </a:endParaRPr>
          </a:p>
        </p:txBody>
      </p:sp>
      <p:pic>
        <p:nvPicPr>
          <p:cNvPr id="688" name="Google Shape;688;p92"/>
          <p:cNvPicPr preferRelativeResize="0"/>
          <p:nvPr/>
        </p:nvPicPr>
        <p:blipFill rotWithShape="1">
          <a:blip r:embed="rId3">
            <a:alphaModFix/>
          </a:blip>
          <a:srcRect l="26833" t="13071" r="1532" b="10217"/>
          <a:stretch/>
        </p:blipFill>
        <p:spPr>
          <a:xfrm>
            <a:off x="4808250" y="1781200"/>
            <a:ext cx="4157273" cy="2290400"/>
          </a:xfrm>
          <a:prstGeom prst="rect">
            <a:avLst/>
          </a:prstGeom>
          <a:noFill/>
          <a:ln>
            <a:noFill/>
          </a:ln>
        </p:spPr>
      </p:pic>
      <p:sp>
        <p:nvSpPr>
          <p:cNvPr id="689" name="Google Shape;689;p92"/>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Body  |  Firewall</a:t>
            </a:r>
            <a:endParaRPr>
              <a:latin typeface="Raleway" pitchFamily="2" charset="0"/>
            </a:endParaRPr>
          </a:p>
        </p:txBody>
      </p:sp>
      <p:sp>
        <p:nvSpPr>
          <p:cNvPr id="695" name="Google Shape;695;p93"/>
          <p:cNvSpPr txBox="1">
            <a:spLocks noGrp="1"/>
          </p:cNvSpPr>
          <p:nvPr>
            <p:ph type="body" idx="1"/>
          </p:nvPr>
        </p:nvSpPr>
        <p:spPr>
          <a:xfrm>
            <a:off x="311700" y="1152475"/>
            <a:ext cx="5549400" cy="340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Two panel design</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Bends in one direction when free using plastic hinges</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Rigid when bolted in chassis using nylon nuts and bolts</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Improved installation and removal</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This part must be removed frequently as part of accumulator installation / removal</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Two panel design allows the firewall to be maneuvered easier in the limited space within the chassis</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This reduced time required to install / remove the firewall.</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Materials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1/32” Garolite G-10 on driver side, seam sealed with Kapton tape</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1/40” Aluminum on tractive system side, seam sealed with aluminum tape</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West Systems 105 Epoxy for bonding all parts</a:t>
            </a:r>
            <a:endParaRPr sz="1200">
              <a:solidFill>
                <a:schemeClr val="dk1"/>
              </a:solidFill>
              <a:latin typeface="Raleway" pitchFamily="2" charset="0"/>
              <a:ea typeface="Avenir"/>
              <a:cs typeface="Avenir"/>
              <a:sym typeface="Avenir"/>
            </a:endParaRPr>
          </a:p>
        </p:txBody>
      </p:sp>
      <p:pic>
        <p:nvPicPr>
          <p:cNvPr id="696" name="Google Shape;696;p93"/>
          <p:cNvPicPr preferRelativeResize="0"/>
          <p:nvPr/>
        </p:nvPicPr>
        <p:blipFill>
          <a:blip r:embed="rId3">
            <a:alphaModFix/>
          </a:blip>
          <a:stretch>
            <a:fillRect/>
          </a:stretch>
        </p:blipFill>
        <p:spPr>
          <a:xfrm>
            <a:off x="6008302" y="1177150"/>
            <a:ext cx="2800350" cy="3114150"/>
          </a:xfrm>
          <a:prstGeom prst="rect">
            <a:avLst/>
          </a:prstGeom>
          <a:noFill/>
          <a:ln>
            <a:noFill/>
          </a:ln>
        </p:spPr>
      </p:pic>
      <p:sp>
        <p:nvSpPr>
          <p:cNvPr id="697" name="Google Shape;697;p93"/>
          <p:cNvSpPr/>
          <p:nvPr/>
        </p:nvSpPr>
        <p:spPr>
          <a:xfrm rot="4213539">
            <a:off x="7875334" y="1635012"/>
            <a:ext cx="316567" cy="399226"/>
          </a:xfrm>
          <a:prstGeom prst="curvedDownArrow">
            <a:avLst>
              <a:gd name="adj1" fmla="val 25000"/>
              <a:gd name="adj2" fmla="val 50000"/>
              <a:gd name="adj3" fmla="val 25000"/>
            </a:avLst>
          </a:prstGeom>
          <a:solidFill>
            <a:srgbClr val="F6B0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6B01E"/>
              </a:highlight>
              <a:latin typeface="Raleway" pitchFamily="2" charset="0"/>
            </a:endParaRPr>
          </a:p>
        </p:txBody>
      </p:sp>
      <p:sp>
        <p:nvSpPr>
          <p:cNvPr id="698" name="Google Shape;698;p93"/>
          <p:cNvSpPr/>
          <p:nvPr/>
        </p:nvSpPr>
        <p:spPr>
          <a:xfrm rot="-1187087">
            <a:off x="6007199" y="2409612"/>
            <a:ext cx="459100" cy="324256"/>
          </a:xfrm>
          <a:prstGeom prst="curvedRightArrow">
            <a:avLst>
              <a:gd name="adj1" fmla="val 25000"/>
              <a:gd name="adj2" fmla="val 50000"/>
              <a:gd name="adj3" fmla="val 25000"/>
            </a:avLst>
          </a:prstGeom>
          <a:solidFill>
            <a:srgbClr val="F6B0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pitchFamily="2" charset="0"/>
            </a:endParaRPr>
          </a:p>
        </p:txBody>
      </p:sp>
      <p:sp>
        <p:nvSpPr>
          <p:cNvPr id="699" name="Google Shape;699;p93"/>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94"/>
          <p:cNvPicPr preferRelativeResize="0"/>
          <p:nvPr/>
        </p:nvPicPr>
        <p:blipFill>
          <a:blip r:embed="rId3">
            <a:alphaModFix/>
          </a:blip>
          <a:stretch>
            <a:fillRect/>
          </a:stretch>
        </p:blipFill>
        <p:spPr>
          <a:xfrm>
            <a:off x="5918475" y="741750"/>
            <a:ext cx="2913833" cy="2066301"/>
          </a:xfrm>
          <a:prstGeom prst="rect">
            <a:avLst/>
          </a:prstGeom>
          <a:noFill/>
          <a:ln>
            <a:noFill/>
          </a:ln>
        </p:spPr>
      </p:pic>
      <p:pic>
        <p:nvPicPr>
          <p:cNvPr id="705" name="Google Shape;705;p94"/>
          <p:cNvPicPr preferRelativeResize="0"/>
          <p:nvPr/>
        </p:nvPicPr>
        <p:blipFill>
          <a:blip r:embed="rId4">
            <a:alphaModFix/>
          </a:blip>
          <a:stretch>
            <a:fillRect/>
          </a:stretch>
        </p:blipFill>
        <p:spPr>
          <a:xfrm>
            <a:off x="5918474" y="2808050"/>
            <a:ext cx="2913826" cy="1822108"/>
          </a:xfrm>
          <a:prstGeom prst="rect">
            <a:avLst/>
          </a:prstGeom>
          <a:noFill/>
          <a:ln>
            <a:noFill/>
          </a:ln>
        </p:spPr>
      </p:pic>
      <p:sp>
        <p:nvSpPr>
          <p:cNvPr id="706" name="Google Shape;706;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Assembly &amp; Manufacturing  |  Frame</a:t>
            </a:r>
            <a:endParaRPr b="1">
              <a:latin typeface="Raleway" pitchFamily="2" charset="0"/>
            </a:endParaRPr>
          </a:p>
        </p:txBody>
      </p:sp>
      <p:sp>
        <p:nvSpPr>
          <p:cNvPr id="707" name="Google Shape;707;p94"/>
          <p:cNvSpPr txBox="1">
            <a:spLocks noGrp="1"/>
          </p:cNvSpPr>
          <p:nvPr>
            <p:ph type="body" idx="1"/>
          </p:nvPr>
        </p:nvSpPr>
        <p:spPr>
          <a:xfrm>
            <a:off x="311700" y="1152475"/>
            <a:ext cx="50049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Chassis tabs welded in house using local jigs </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Local jigging chosen over global	</a:t>
            </a:r>
            <a:endParaRPr sz="1200">
              <a:solidFill>
                <a:schemeClr val="dk1"/>
              </a:solidFill>
              <a:latin typeface="Raleway" pitchFamily="2" charset="0"/>
              <a:ea typeface="Avenir"/>
              <a:cs typeface="Avenir"/>
              <a:sym typeface="Avenir"/>
            </a:endParaRPr>
          </a:p>
          <a:p>
            <a:pPr marL="1371600" lvl="2"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Not every component needs to be complete to begin welding</a:t>
            </a:r>
            <a:endParaRPr sz="1200">
              <a:solidFill>
                <a:schemeClr val="dk1"/>
              </a:solidFill>
              <a:latin typeface="Raleway" pitchFamily="2" charset="0"/>
              <a:ea typeface="Avenir"/>
              <a:cs typeface="Avenir"/>
              <a:sym typeface="Avenir"/>
            </a:endParaRPr>
          </a:p>
          <a:p>
            <a:pPr marL="1371600" lvl="2"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Reduced setup and take down time </a:t>
            </a:r>
            <a:endParaRPr sz="1200">
              <a:solidFill>
                <a:schemeClr val="dk1"/>
              </a:solidFill>
              <a:latin typeface="Raleway" pitchFamily="2" charset="0"/>
              <a:ea typeface="Avenir"/>
              <a:cs typeface="Avenir"/>
              <a:sym typeface="Avenir"/>
            </a:endParaRPr>
          </a:p>
          <a:p>
            <a:pPr marL="1371600" lvl="2"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Measurements indicate no reduction in accuracy</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Suspension welding used plug tabs and sacrificial tab jigs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Reduced welding time from 40 to 25 hours</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By utilizing plug welds, we were able to make suspension welding much easier as we only had to constrain one degree of freedom rather than six</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Increased accuracy of suspension tab placement with locating features from the chassis nodes themselves</a:t>
            </a:r>
            <a:endParaRPr sz="1200">
              <a:solidFill>
                <a:schemeClr val="dk1"/>
              </a:solidFill>
              <a:latin typeface="Raleway" pitchFamily="2" charset="0"/>
              <a:ea typeface="Avenir"/>
              <a:cs typeface="Avenir"/>
              <a:sym typeface="Avenir"/>
            </a:endParaRPr>
          </a:p>
        </p:txBody>
      </p:sp>
      <p:sp>
        <p:nvSpPr>
          <p:cNvPr id="708" name="Google Shape;708;p94"/>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Analysis  |  Frame  |  </a:t>
            </a:r>
            <a:r>
              <a:rPr lang="en" b="1">
                <a:latin typeface="Raleway" pitchFamily="2" charset="0"/>
              </a:rPr>
              <a:t>Tube Study</a:t>
            </a:r>
            <a:endParaRPr b="1">
              <a:latin typeface="Raleway" pitchFamily="2" charset="0"/>
            </a:endParaRPr>
          </a:p>
        </p:txBody>
      </p:sp>
      <p:sp>
        <p:nvSpPr>
          <p:cNvPr id="714" name="Google Shape;714;p95"/>
          <p:cNvSpPr txBox="1">
            <a:spLocks noGrp="1"/>
          </p:cNvSpPr>
          <p:nvPr>
            <p:ph type="body" idx="1"/>
          </p:nvPr>
        </p:nvSpPr>
        <p:spPr>
          <a:xfrm>
            <a:off x="311700" y="1152475"/>
            <a:ext cx="4133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accent1"/>
                </a:solidFill>
                <a:latin typeface="Raleway" pitchFamily="2" charset="0"/>
              </a:rPr>
              <a:t>Goal</a:t>
            </a:r>
            <a:endParaRPr sz="1600">
              <a:solidFill>
                <a:schemeClr val="dk1"/>
              </a:solidFill>
              <a:latin typeface="Raleway" pitchFamily="2" charset="0"/>
              <a:ea typeface="Avenir"/>
              <a:cs typeface="Avenir"/>
              <a:sym typeface="Avenir"/>
            </a:endParaRPr>
          </a:p>
          <a:p>
            <a:pPr marL="0" lvl="0" indent="0" algn="l" rtl="0">
              <a:spcBef>
                <a:spcPts val="0"/>
              </a:spcBef>
              <a:spcAft>
                <a:spcPts val="0"/>
              </a:spcAft>
              <a:buNone/>
            </a:pPr>
            <a:r>
              <a:rPr lang="en" sz="1600">
                <a:solidFill>
                  <a:schemeClr val="dk1"/>
                </a:solidFill>
                <a:latin typeface="Raleway" pitchFamily="2" charset="0"/>
                <a:ea typeface="Avenir"/>
                <a:cs typeface="Avenir"/>
                <a:sym typeface="Avenir"/>
              </a:rPr>
              <a:t>Evaluate relative stiffness, accuracy, and speed of split meshing vs beam elements for the purpose of analyzing various sections of the chassis.</a:t>
            </a:r>
            <a:endParaRPr sz="160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a:solidFill>
                  <a:schemeClr val="accent1"/>
                </a:solidFill>
                <a:latin typeface="Raleway" pitchFamily="2" charset="0"/>
              </a:rPr>
              <a:t>Major assumption</a:t>
            </a:r>
            <a:endParaRPr sz="1600">
              <a:solidFill>
                <a:schemeClr val="accent1"/>
              </a:solidFill>
              <a:latin typeface="Raleway" pitchFamily="2" charset="0"/>
            </a:endParaRPr>
          </a:p>
          <a:p>
            <a:pPr marL="0" lvl="0" indent="0" algn="l" rtl="0">
              <a:spcBef>
                <a:spcPts val="0"/>
              </a:spcBef>
              <a:spcAft>
                <a:spcPts val="1600"/>
              </a:spcAft>
              <a:buNone/>
            </a:pPr>
            <a:r>
              <a:rPr lang="en" sz="1600">
                <a:solidFill>
                  <a:schemeClr val="dk1"/>
                </a:solidFill>
                <a:latin typeface="Raleway" pitchFamily="2" charset="0"/>
                <a:ea typeface="Avenir"/>
                <a:cs typeface="Avenir"/>
                <a:sym typeface="Avenir"/>
              </a:rPr>
              <a:t>Study assumes that high density mesh analysis is the most accurate relative to reality</a:t>
            </a:r>
            <a:endParaRPr sz="1600">
              <a:solidFill>
                <a:schemeClr val="dk1"/>
              </a:solidFill>
              <a:latin typeface="Raleway" pitchFamily="2" charset="0"/>
              <a:ea typeface="Avenir"/>
              <a:cs typeface="Avenir"/>
              <a:sym typeface="Avenir"/>
            </a:endParaRPr>
          </a:p>
        </p:txBody>
      </p:sp>
      <p:pic>
        <p:nvPicPr>
          <p:cNvPr id="715" name="Google Shape;715;p95"/>
          <p:cNvPicPr preferRelativeResize="0"/>
          <p:nvPr/>
        </p:nvPicPr>
        <p:blipFill rotWithShape="1">
          <a:blip r:embed="rId3">
            <a:alphaModFix/>
          </a:blip>
          <a:srcRect t="16079"/>
          <a:stretch/>
        </p:blipFill>
        <p:spPr>
          <a:xfrm>
            <a:off x="6824810" y="2471897"/>
            <a:ext cx="2176366" cy="1626894"/>
          </a:xfrm>
          <a:prstGeom prst="rect">
            <a:avLst/>
          </a:prstGeom>
          <a:noFill/>
          <a:ln>
            <a:noFill/>
          </a:ln>
        </p:spPr>
      </p:pic>
      <p:pic>
        <p:nvPicPr>
          <p:cNvPr id="716" name="Google Shape;716;p95"/>
          <p:cNvPicPr preferRelativeResize="0"/>
          <p:nvPr/>
        </p:nvPicPr>
        <p:blipFill rotWithShape="1">
          <a:blip r:embed="rId4">
            <a:alphaModFix/>
          </a:blip>
          <a:srcRect t="16687"/>
          <a:stretch/>
        </p:blipFill>
        <p:spPr>
          <a:xfrm>
            <a:off x="4674843" y="1456749"/>
            <a:ext cx="2176366" cy="1655201"/>
          </a:xfrm>
          <a:prstGeom prst="rect">
            <a:avLst/>
          </a:prstGeom>
          <a:noFill/>
          <a:ln>
            <a:noFill/>
          </a:ln>
        </p:spPr>
      </p:pic>
      <p:pic>
        <p:nvPicPr>
          <p:cNvPr id="717" name="Google Shape;717;p95"/>
          <p:cNvPicPr preferRelativeResize="0"/>
          <p:nvPr/>
        </p:nvPicPr>
        <p:blipFill rotWithShape="1">
          <a:blip r:embed="rId5">
            <a:alphaModFix/>
          </a:blip>
          <a:srcRect t="17985"/>
          <a:stretch/>
        </p:blipFill>
        <p:spPr>
          <a:xfrm>
            <a:off x="4620050" y="3165403"/>
            <a:ext cx="2176364" cy="1546271"/>
          </a:xfrm>
          <a:prstGeom prst="rect">
            <a:avLst/>
          </a:prstGeom>
          <a:noFill/>
          <a:ln>
            <a:noFill/>
          </a:ln>
        </p:spPr>
      </p:pic>
      <p:sp>
        <p:nvSpPr>
          <p:cNvPr id="718" name="Google Shape;718;p95"/>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Analysis  |  Frame  |  </a:t>
            </a:r>
            <a:r>
              <a:rPr lang="en" b="1">
                <a:latin typeface="Raleway" pitchFamily="2" charset="0"/>
              </a:rPr>
              <a:t>Tube Study</a:t>
            </a:r>
            <a:endParaRPr b="1">
              <a:solidFill>
                <a:srgbClr val="FF9900"/>
              </a:solidFill>
              <a:latin typeface="Raleway" pitchFamily="2" charset="0"/>
            </a:endParaRPr>
          </a:p>
        </p:txBody>
      </p:sp>
      <p:sp>
        <p:nvSpPr>
          <p:cNvPr id="724" name="Google Shape;724;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Raleway" pitchFamily="2" charset="0"/>
              </a:rPr>
              <a:t>Results</a:t>
            </a:r>
            <a:endParaRPr sz="1600" b="1">
              <a:solidFill>
                <a:schemeClr val="accent1"/>
              </a:solidFill>
              <a:latin typeface="Raleway" pitchFamily="2" charset="0"/>
            </a:endParaRPr>
          </a:p>
          <a:p>
            <a:pPr marL="0" lvl="0" indent="0" algn="l" rtl="0">
              <a:spcBef>
                <a:spcPts val="0"/>
              </a:spcBef>
              <a:spcAft>
                <a:spcPts val="0"/>
              </a:spcAft>
              <a:buNone/>
            </a:pPr>
            <a:r>
              <a:rPr lang="en" sz="1600">
                <a:solidFill>
                  <a:schemeClr val="dk1"/>
                </a:solidFill>
                <a:latin typeface="Raleway" pitchFamily="2" charset="0"/>
                <a:ea typeface="Avenir"/>
                <a:cs typeface="Avenir"/>
                <a:sym typeface="Avenir"/>
              </a:rPr>
              <a:t>The results of the three load cases showed that using beam elements to analyze the deformation of a multi-tube structure produces significantly stiffer results.</a:t>
            </a:r>
            <a:endParaRPr sz="160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a:solidFill>
                  <a:schemeClr val="dk1"/>
                </a:solidFill>
                <a:latin typeface="Raleway" pitchFamily="2" charset="0"/>
                <a:ea typeface="Avenir"/>
                <a:cs typeface="Avenir"/>
                <a:sym typeface="Avenir"/>
              </a:rPr>
              <a:t>Beam elements were:</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20% stiffer in the torsion study</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25% stiffer in the bending study</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40% stiffer in the tension study</a:t>
            </a:r>
            <a:endParaRPr sz="1600">
              <a:solidFill>
                <a:schemeClr val="dk1"/>
              </a:solidFill>
              <a:latin typeface="Raleway" pitchFamily="2" charset="0"/>
              <a:ea typeface="Avenir"/>
              <a:cs typeface="Avenir"/>
              <a:sym typeface="Avenir"/>
            </a:endParaRPr>
          </a:p>
          <a:p>
            <a:pPr marL="0" lvl="0" indent="0" algn="l" rtl="0">
              <a:spcBef>
                <a:spcPts val="1600"/>
              </a:spcBef>
              <a:spcAft>
                <a:spcPts val="1600"/>
              </a:spcAft>
              <a:buNone/>
            </a:pPr>
            <a:r>
              <a:rPr lang="en" sz="1600">
                <a:solidFill>
                  <a:schemeClr val="dk1"/>
                </a:solidFill>
                <a:latin typeface="Raleway" pitchFamily="2" charset="0"/>
                <a:ea typeface="Avenir"/>
                <a:cs typeface="Avenir"/>
                <a:sym typeface="Avenir"/>
              </a:rPr>
              <a:t>For the torsional study of the chassis we used beam elements because they allowed for quick iteration. For smaller sections of the chassis we used the split mesh method to do more in-depth analysis about relationships between tubes.</a:t>
            </a:r>
            <a:endParaRPr sz="1600">
              <a:solidFill>
                <a:schemeClr val="dk1"/>
              </a:solidFill>
              <a:latin typeface="Raleway" pitchFamily="2" charset="0"/>
              <a:ea typeface="Avenir"/>
              <a:cs typeface="Avenir"/>
              <a:sym typeface="Avenir"/>
            </a:endParaRPr>
          </a:p>
        </p:txBody>
      </p:sp>
      <p:sp>
        <p:nvSpPr>
          <p:cNvPr id="725" name="Google Shape;725;p96"/>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Analysis  |  Frame  |  Rear Box Modal Analysis</a:t>
            </a:r>
            <a:endParaRPr b="1">
              <a:latin typeface="Raleway" pitchFamily="2" charset="0"/>
              <a:sym typeface="Raleway"/>
            </a:endParaRPr>
          </a:p>
        </p:txBody>
      </p:sp>
      <p:pic>
        <p:nvPicPr>
          <p:cNvPr id="731" name="Google Shape;731;p97"/>
          <p:cNvPicPr preferRelativeResize="0"/>
          <p:nvPr/>
        </p:nvPicPr>
        <p:blipFill>
          <a:blip r:embed="rId3">
            <a:alphaModFix/>
          </a:blip>
          <a:stretch>
            <a:fillRect/>
          </a:stretch>
        </p:blipFill>
        <p:spPr>
          <a:xfrm>
            <a:off x="5394000" y="2923467"/>
            <a:ext cx="3241175" cy="1870108"/>
          </a:xfrm>
          <a:prstGeom prst="rect">
            <a:avLst/>
          </a:prstGeom>
          <a:noFill/>
          <a:ln>
            <a:noFill/>
          </a:ln>
        </p:spPr>
      </p:pic>
      <p:pic>
        <p:nvPicPr>
          <p:cNvPr id="732" name="Google Shape;732;p97"/>
          <p:cNvPicPr preferRelativeResize="0"/>
          <p:nvPr/>
        </p:nvPicPr>
        <p:blipFill>
          <a:blip r:embed="rId4">
            <a:alphaModFix/>
          </a:blip>
          <a:stretch>
            <a:fillRect/>
          </a:stretch>
        </p:blipFill>
        <p:spPr>
          <a:xfrm>
            <a:off x="5394000" y="1060275"/>
            <a:ext cx="3241173" cy="1863201"/>
          </a:xfrm>
          <a:prstGeom prst="rect">
            <a:avLst/>
          </a:prstGeom>
          <a:noFill/>
          <a:ln>
            <a:noFill/>
          </a:ln>
        </p:spPr>
      </p:pic>
      <p:pic>
        <p:nvPicPr>
          <p:cNvPr id="733" name="Google Shape;733;p97"/>
          <p:cNvPicPr preferRelativeResize="0"/>
          <p:nvPr/>
        </p:nvPicPr>
        <p:blipFill>
          <a:blip r:embed="rId5">
            <a:alphaModFix/>
          </a:blip>
          <a:stretch>
            <a:fillRect/>
          </a:stretch>
        </p:blipFill>
        <p:spPr>
          <a:xfrm>
            <a:off x="792500" y="2923475"/>
            <a:ext cx="4384650" cy="1648800"/>
          </a:xfrm>
          <a:prstGeom prst="rect">
            <a:avLst/>
          </a:prstGeom>
          <a:noFill/>
          <a:ln>
            <a:noFill/>
          </a:ln>
        </p:spPr>
      </p:pic>
      <p:sp>
        <p:nvSpPr>
          <p:cNvPr id="734" name="Google Shape;734;p97"/>
          <p:cNvSpPr txBox="1">
            <a:spLocks noGrp="1"/>
          </p:cNvSpPr>
          <p:nvPr>
            <p:ph type="body" idx="1"/>
          </p:nvPr>
        </p:nvSpPr>
        <p:spPr>
          <a:xfrm>
            <a:off x="311700" y="1152475"/>
            <a:ext cx="5082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Maximum Emrax speed is 4500 rpm (75 Hz)</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Amplitude peak is at top motor speed</a:t>
            </a:r>
            <a:endParaRPr sz="16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Implies the need for motor plate stiffening, which was implemented in the final assembly</a:t>
            </a:r>
            <a:endParaRPr sz="1600">
              <a:solidFill>
                <a:schemeClr val="dk1"/>
              </a:solidFill>
              <a:latin typeface="Raleway" pitchFamily="2" charset="0"/>
              <a:ea typeface="Avenir"/>
              <a:cs typeface="Avenir"/>
              <a:sym typeface="Avenir"/>
            </a:endParaRPr>
          </a:p>
        </p:txBody>
      </p:sp>
      <p:sp>
        <p:nvSpPr>
          <p:cNvPr id="735" name="Google Shape;735;p97"/>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&amp; Concept of Operations</a:t>
            </a:r>
            <a:endParaRPr dirty="0"/>
          </a:p>
        </p:txBody>
      </p:sp>
      <p:sp>
        <p:nvSpPr>
          <p:cNvPr id="437" name="Google Shape;437;p71"/>
          <p:cNvSpPr txBox="1">
            <a:spLocks noGrp="1"/>
          </p:cNvSpPr>
          <p:nvPr>
            <p:ph type="body" idx="1"/>
          </p:nvPr>
        </p:nvSpPr>
        <p:spPr>
          <a:xfrm>
            <a:off x="311700" y="1152475"/>
            <a:ext cx="4739700" cy="3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accent1"/>
                </a:solidFill>
                <a:latin typeface="Raleway" pitchFamily="2" charset="0"/>
              </a:rPr>
              <a:t>Design Optimization</a:t>
            </a:r>
            <a:endParaRPr sz="1600" b="1" dirty="0">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Created MATLAB script to determine suspension nodes for given characteristics</a:t>
            </a:r>
            <a:endParaRPr sz="1600" b="1" dirty="0">
              <a:solidFill>
                <a:schemeClr val="accent1"/>
              </a:solidFill>
              <a:latin typeface="Raleway" pitchFamily="2" charset="0"/>
            </a:endParaRPr>
          </a:p>
          <a:p>
            <a:pPr marL="0" lvl="0" indent="0" algn="l" rtl="0">
              <a:spcBef>
                <a:spcPts val="1600"/>
              </a:spcBef>
              <a:spcAft>
                <a:spcPts val="0"/>
              </a:spcAft>
              <a:buClr>
                <a:schemeClr val="dk1"/>
              </a:buClr>
              <a:buSzPts val="1100"/>
              <a:buFont typeface="Arial"/>
              <a:buNone/>
            </a:pPr>
            <a:r>
              <a:rPr lang="en" sz="1600" b="1" dirty="0">
                <a:solidFill>
                  <a:schemeClr val="accent1"/>
                </a:solidFill>
                <a:latin typeface="Raleway" pitchFamily="2" charset="0"/>
              </a:rPr>
              <a:t>Uprights</a:t>
            </a:r>
            <a:endParaRPr sz="1600" b="1" dirty="0">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Designed to be lightweight and allow for adjustment with shims</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Sent out to DATRON for fabrication</a:t>
            </a:r>
            <a:endParaRPr sz="1600" dirty="0">
              <a:solidFill>
                <a:schemeClr val="dk1"/>
              </a:solidFill>
              <a:latin typeface="Raleway" pitchFamily="2" charset="0"/>
              <a:ea typeface="Avenir"/>
              <a:cs typeface="Avenir"/>
              <a:sym typeface="Avenir"/>
            </a:endParaRPr>
          </a:p>
          <a:p>
            <a:pPr marL="0" lvl="0" indent="0" algn="l" rtl="0">
              <a:spcBef>
                <a:spcPts val="1600"/>
              </a:spcBef>
              <a:spcAft>
                <a:spcPts val="0"/>
              </a:spcAft>
              <a:buClr>
                <a:schemeClr val="dk1"/>
              </a:buClr>
              <a:buSzPts val="1100"/>
              <a:buFont typeface="Arial"/>
              <a:buNone/>
            </a:pPr>
            <a:r>
              <a:rPr lang="en" sz="1600" b="1" dirty="0">
                <a:solidFill>
                  <a:schemeClr val="accent1"/>
                </a:solidFill>
                <a:latin typeface="Raleway" pitchFamily="2" charset="0"/>
              </a:rPr>
              <a:t>Linkages and ARBs</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Necessary cutting and welding performed in-house</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Rod ends/lever arms allow for adjustability</a:t>
            </a:r>
            <a:endParaRPr sz="1600" dirty="0">
              <a:solidFill>
                <a:schemeClr val="dk1"/>
              </a:solidFill>
              <a:latin typeface="Raleway" pitchFamily="2" charset="0"/>
              <a:ea typeface="Avenir"/>
              <a:cs typeface="Avenir"/>
              <a:sym typeface="Avenir"/>
            </a:endParaRPr>
          </a:p>
        </p:txBody>
      </p:sp>
      <p:sp>
        <p:nvSpPr>
          <p:cNvPr id="438" name="Google Shape;438;p71"/>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venir"/>
                <a:ea typeface="Avenir"/>
                <a:cs typeface="Avenir"/>
                <a:sym typeface="Avenir"/>
              </a:rPr>
              <a:t>Olin College of Engineering</a:t>
            </a:r>
            <a:endParaRPr>
              <a:latin typeface="Avenir"/>
              <a:ea typeface="Avenir"/>
              <a:cs typeface="Avenir"/>
              <a:sym typeface="Avenir"/>
            </a:endParaRPr>
          </a:p>
        </p:txBody>
      </p:sp>
      <p:grpSp>
        <p:nvGrpSpPr>
          <p:cNvPr id="439" name="Google Shape;439;p71"/>
          <p:cNvGrpSpPr/>
          <p:nvPr/>
        </p:nvGrpSpPr>
        <p:grpSpPr>
          <a:xfrm>
            <a:off x="4495173" y="1152476"/>
            <a:ext cx="4420327" cy="3613186"/>
            <a:chOff x="4495173" y="1152476"/>
            <a:chExt cx="4420327" cy="3613186"/>
          </a:xfrm>
        </p:grpSpPr>
        <p:pic>
          <p:nvPicPr>
            <p:cNvPr id="440" name="Google Shape;440;p71"/>
            <p:cNvPicPr preferRelativeResize="0"/>
            <p:nvPr/>
          </p:nvPicPr>
          <p:blipFill>
            <a:blip r:embed="rId3">
              <a:alphaModFix/>
            </a:blip>
            <a:stretch>
              <a:fillRect/>
            </a:stretch>
          </p:blipFill>
          <p:spPr>
            <a:xfrm>
              <a:off x="4495173" y="1152476"/>
              <a:ext cx="4420327" cy="3416400"/>
            </a:xfrm>
            <a:prstGeom prst="rect">
              <a:avLst/>
            </a:prstGeom>
            <a:noFill/>
            <a:ln>
              <a:noFill/>
            </a:ln>
          </p:spPr>
        </p:pic>
        <p:cxnSp>
          <p:nvCxnSpPr>
            <p:cNvPr id="441" name="Google Shape;441;p71"/>
            <p:cNvCxnSpPr>
              <a:stCxn id="442" idx="0"/>
            </p:cNvCxnSpPr>
            <p:nvPr/>
          </p:nvCxnSpPr>
          <p:spPr>
            <a:xfrm rot="10800000" flipH="1">
              <a:off x="5620950" y="2802138"/>
              <a:ext cx="333600" cy="653400"/>
            </a:xfrm>
            <a:prstGeom prst="straightConnector1">
              <a:avLst/>
            </a:prstGeom>
            <a:noFill/>
            <a:ln w="9525" cap="flat" cmpd="sng">
              <a:solidFill>
                <a:srgbClr val="F6B01E"/>
              </a:solidFill>
              <a:prstDash val="solid"/>
              <a:round/>
              <a:headEnd type="none" w="med" len="med"/>
              <a:tailEnd type="triangle" w="med" len="med"/>
            </a:ln>
          </p:spPr>
        </p:cxnSp>
        <p:sp>
          <p:nvSpPr>
            <p:cNvPr id="442" name="Google Shape;442;p71"/>
            <p:cNvSpPr txBox="1"/>
            <p:nvPr/>
          </p:nvSpPr>
          <p:spPr>
            <a:xfrm>
              <a:off x="4897500" y="3455538"/>
              <a:ext cx="14469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nir"/>
                  <a:ea typeface="Avenir"/>
                  <a:cs typeface="Avenir"/>
                  <a:sym typeface="Avenir"/>
                </a:rPr>
                <a:t>Front Knuckle</a:t>
              </a:r>
              <a:endParaRPr>
                <a:solidFill>
                  <a:schemeClr val="dk1"/>
                </a:solidFill>
                <a:latin typeface="Avenir"/>
                <a:ea typeface="Avenir"/>
                <a:cs typeface="Avenir"/>
                <a:sym typeface="Avenir"/>
              </a:endParaRPr>
            </a:p>
          </p:txBody>
        </p:sp>
        <p:cxnSp>
          <p:nvCxnSpPr>
            <p:cNvPr id="443" name="Google Shape;443;p71"/>
            <p:cNvCxnSpPr>
              <a:stCxn id="444" idx="2"/>
            </p:cNvCxnSpPr>
            <p:nvPr/>
          </p:nvCxnSpPr>
          <p:spPr>
            <a:xfrm>
              <a:off x="7174075" y="1613775"/>
              <a:ext cx="100800" cy="690600"/>
            </a:xfrm>
            <a:prstGeom prst="straightConnector1">
              <a:avLst/>
            </a:prstGeom>
            <a:noFill/>
            <a:ln w="9525" cap="flat" cmpd="sng">
              <a:solidFill>
                <a:srgbClr val="F6B01E"/>
              </a:solidFill>
              <a:prstDash val="solid"/>
              <a:round/>
              <a:headEnd type="none" w="med" len="med"/>
              <a:tailEnd type="triangle" w="med" len="med"/>
            </a:ln>
          </p:spPr>
        </p:cxnSp>
        <p:sp>
          <p:nvSpPr>
            <p:cNvPr id="444" name="Google Shape;444;p71"/>
            <p:cNvSpPr txBox="1"/>
            <p:nvPr/>
          </p:nvSpPr>
          <p:spPr>
            <a:xfrm>
              <a:off x="6402325" y="1208775"/>
              <a:ext cx="15435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nir"/>
                  <a:ea typeface="Avenir"/>
                  <a:cs typeface="Avenir"/>
                  <a:sym typeface="Avenir"/>
                </a:rPr>
                <a:t>ARB Lever Arms</a:t>
              </a:r>
              <a:endParaRPr>
                <a:solidFill>
                  <a:schemeClr val="dk1"/>
                </a:solidFill>
                <a:latin typeface="Avenir"/>
                <a:ea typeface="Avenir"/>
                <a:cs typeface="Avenir"/>
                <a:sym typeface="Avenir"/>
              </a:endParaRPr>
            </a:p>
          </p:txBody>
        </p:sp>
        <p:cxnSp>
          <p:nvCxnSpPr>
            <p:cNvPr id="445" name="Google Shape;445;p71"/>
            <p:cNvCxnSpPr/>
            <p:nvPr/>
          </p:nvCxnSpPr>
          <p:spPr>
            <a:xfrm rot="10800000" flipH="1">
              <a:off x="6738175" y="4313900"/>
              <a:ext cx="341100" cy="202800"/>
            </a:xfrm>
            <a:prstGeom prst="straightConnector1">
              <a:avLst/>
            </a:prstGeom>
            <a:noFill/>
            <a:ln w="9525" cap="flat" cmpd="sng">
              <a:solidFill>
                <a:srgbClr val="F6B01E"/>
              </a:solidFill>
              <a:prstDash val="solid"/>
              <a:round/>
              <a:headEnd type="none" w="med" len="med"/>
              <a:tailEnd type="triangle" w="med" len="med"/>
            </a:ln>
          </p:spPr>
        </p:cxnSp>
        <p:sp>
          <p:nvSpPr>
            <p:cNvPr id="446" name="Google Shape;446;p71"/>
            <p:cNvSpPr txBox="1"/>
            <p:nvPr/>
          </p:nvSpPr>
          <p:spPr>
            <a:xfrm>
              <a:off x="5469275" y="4360663"/>
              <a:ext cx="14469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nir"/>
                  <a:ea typeface="Avenir"/>
                  <a:cs typeface="Avenir"/>
                  <a:sym typeface="Avenir"/>
                </a:rPr>
                <a:t>Front Rocker</a:t>
              </a:r>
              <a:endParaRPr>
                <a:solidFill>
                  <a:schemeClr val="dk1"/>
                </a:solidFill>
                <a:latin typeface="Avenir"/>
                <a:ea typeface="Avenir"/>
                <a:cs typeface="Avenir"/>
                <a:sym typeface="Avenir"/>
              </a:endParaRPr>
            </a:p>
            <a:p>
              <a:pPr marL="0" lvl="0" indent="0" algn="ctr" rtl="0">
                <a:spcBef>
                  <a:spcPts val="0"/>
                </a:spcBef>
                <a:spcAft>
                  <a:spcPts val="0"/>
                </a:spcAft>
                <a:buNone/>
              </a:pPr>
              <a:endParaRPr>
                <a:solidFill>
                  <a:schemeClr val="dk1"/>
                </a:solidFill>
                <a:latin typeface="Avenir"/>
                <a:ea typeface="Avenir"/>
                <a:cs typeface="Avenir"/>
                <a:sym typeface="Avenir"/>
              </a:endParaRPr>
            </a:p>
          </p:txBody>
        </p:sp>
        <p:cxnSp>
          <p:nvCxnSpPr>
            <p:cNvPr id="447" name="Google Shape;447;p71"/>
            <p:cNvCxnSpPr>
              <a:stCxn id="448" idx="2"/>
            </p:cNvCxnSpPr>
            <p:nvPr/>
          </p:nvCxnSpPr>
          <p:spPr>
            <a:xfrm flipH="1">
              <a:off x="7622975" y="1963463"/>
              <a:ext cx="364500" cy="728100"/>
            </a:xfrm>
            <a:prstGeom prst="straightConnector1">
              <a:avLst/>
            </a:prstGeom>
            <a:noFill/>
            <a:ln w="9525" cap="flat" cmpd="sng">
              <a:solidFill>
                <a:srgbClr val="F6B01E"/>
              </a:solidFill>
              <a:prstDash val="solid"/>
              <a:round/>
              <a:headEnd type="none" w="med" len="med"/>
              <a:tailEnd type="triangle" w="med" len="med"/>
            </a:ln>
          </p:spPr>
        </p:cxnSp>
        <p:sp>
          <p:nvSpPr>
            <p:cNvPr id="448" name="Google Shape;448;p71"/>
            <p:cNvSpPr txBox="1"/>
            <p:nvPr/>
          </p:nvSpPr>
          <p:spPr>
            <a:xfrm>
              <a:off x="7264025" y="1558463"/>
              <a:ext cx="14469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venir"/>
                  <a:ea typeface="Avenir"/>
                  <a:cs typeface="Avenir"/>
                  <a:sym typeface="Avenir"/>
                </a:rPr>
                <a:t>ARB</a:t>
              </a:r>
              <a:endParaRPr>
                <a:solidFill>
                  <a:schemeClr val="dk1"/>
                </a:solidFill>
                <a:latin typeface="Avenir"/>
                <a:ea typeface="Avenir"/>
                <a:cs typeface="Avenir"/>
                <a:sym typeface="Aveni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In-House vs Off-site Considerations  |  Frame</a:t>
            </a:r>
            <a:endParaRPr>
              <a:latin typeface="Raleway" pitchFamily="2" charset="0"/>
            </a:endParaRPr>
          </a:p>
        </p:txBody>
      </p:sp>
      <p:sp>
        <p:nvSpPr>
          <p:cNvPr id="741" name="Google Shape;741;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pitchFamily="2" charset="0"/>
                <a:ea typeface="Avenir"/>
                <a:cs typeface="Avenir"/>
                <a:sym typeface="Avenir"/>
              </a:rPr>
              <a:t>Our chassis was welded by VR3.</a:t>
            </a:r>
            <a:endParaRPr sz="1600">
              <a:solidFill>
                <a:schemeClr val="dk1"/>
              </a:solidFill>
              <a:latin typeface="Raleway" pitchFamily="2" charset="0"/>
              <a:ea typeface="Avenir"/>
              <a:cs typeface="Avenir"/>
              <a:sym typeface="Avenir"/>
            </a:endParaRPr>
          </a:p>
          <a:p>
            <a:pPr marL="457200" lvl="0" indent="-330200" algn="l" rtl="0">
              <a:spcBef>
                <a:spcPts val="160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Out of house was chosen given our limited access to welding resources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Only one large welding bay at the school, not feasible to do the entire chassis due to frequent setup and take down</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We did not weld tabs, but had VR3 drill holes marking locations for suspension jigging</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Low cost addition since they were already making it, significantly reduced time in weld bay</a:t>
            </a:r>
            <a:endParaRPr sz="1200">
              <a:solidFill>
                <a:schemeClr val="dk1"/>
              </a:solidFill>
              <a:latin typeface="Raleway" pitchFamily="2" charset="0"/>
              <a:ea typeface="Avenir"/>
              <a:cs typeface="Avenir"/>
              <a:sym typeface="Avenir"/>
            </a:endParaRPr>
          </a:p>
        </p:txBody>
      </p:sp>
      <p:sp>
        <p:nvSpPr>
          <p:cNvPr id="742" name="Google Shape;742;p98"/>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Test  |  Body  |  Airframe Fabric </a:t>
            </a:r>
            <a:endParaRPr>
              <a:latin typeface="Raleway" pitchFamily="2" charset="0"/>
            </a:endParaRPr>
          </a:p>
        </p:txBody>
      </p:sp>
      <p:pic>
        <p:nvPicPr>
          <p:cNvPr id="748" name="Google Shape;748;p99"/>
          <p:cNvPicPr preferRelativeResize="0"/>
          <p:nvPr/>
        </p:nvPicPr>
        <p:blipFill>
          <a:blip r:embed="rId3">
            <a:alphaModFix/>
          </a:blip>
          <a:stretch>
            <a:fillRect/>
          </a:stretch>
        </p:blipFill>
        <p:spPr>
          <a:xfrm rot="-5400000">
            <a:off x="6682000" y="2268088"/>
            <a:ext cx="1461375" cy="2794674"/>
          </a:xfrm>
          <a:prstGeom prst="rect">
            <a:avLst/>
          </a:prstGeom>
          <a:noFill/>
          <a:ln>
            <a:noFill/>
          </a:ln>
        </p:spPr>
      </p:pic>
      <p:pic>
        <p:nvPicPr>
          <p:cNvPr id="749" name="Google Shape;749;p99"/>
          <p:cNvPicPr preferRelativeResize="0"/>
          <p:nvPr/>
        </p:nvPicPr>
        <p:blipFill>
          <a:blip r:embed="rId4">
            <a:alphaModFix/>
          </a:blip>
          <a:stretch>
            <a:fillRect/>
          </a:stretch>
        </p:blipFill>
        <p:spPr>
          <a:xfrm>
            <a:off x="334000" y="2936050"/>
            <a:ext cx="840817" cy="1458749"/>
          </a:xfrm>
          <a:prstGeom prst="rect">
            <a:avLst/>
          </a:prstGeom>
          <a:noFill/>
          <a:ln>
            <a:noFill/>
          </a:ln>
        </p:spPr>
      </p:pic>
      <p:pic>
        <p:nvPicPr>
          <p:cNvPr id="750" name="Google Shape;750;p99"/>
          <p:cNvPicPr preferRelativeResize="0"/>
          <p:nvPr/>
        </p:nvPicPr>
        <p:blipFill rotWithShape="1">
          <a:blip r:embed="rId5">
            <a:alphaModFix/>
          </a:blip>
          <a:srcRect l="17405" t="3677" r="3692" b="9802"/>
          <a:stretch/>
        </p:blipFill>
        <p:spPr>
          <a:xfrm>
            <a:off x="1174829" y="2936050"/>
            <a:ext cx="1745725" cy="1458748"/>
          </a:xfrm>
          <a:prstGeom prst="rect">
            <a:avLst/>
          </a:prstGeom>
          <a:noFill/>
          <a:ln>
            <a:noFill/>
          </a:ln>
        </p:spPr>
      </p:pic>
      <p:pic>
        <p:nvPicPr>
          <p:cNvPr id="751" name="Google Shape;751;p99"/>
          <p:cNvPicPr preferRelativeResize="0"/>
          <p:nvPr/>
        </p:nvPicPr>
        <p:blipFill>
          <a:blip r:embed="rId6">
            <a:alphaModFix/>
          </a:blip>
          <a:stretch>
            <a:fillRect/>
          </a:stretch>
        </p:blipFill>
        <p:spPr>
          <a:xfrm rot="5400000">
            <a:off x="3738583" y="2118020"/>
            <a:ext cx="1458749" cy="3094810"/>
          </a:xfrm>
          <a:prstGeom prst="rect">
            <a:avLst/>
          </a:prstGeom>
          <a:noFill/>
          <a:ln>
            <a:noFill/>
          </a:ln>
        </p:spPr>
      </p:pic>
      <p:sp>
        <p:nvSpPr>
          <p:cNvPr id="752" name="Google Shape;752;p99"/>
          <p:cNvSpPr txBox="1">
            <a:spLocks noGrp="1"/>
          </p:cNvSpPr>
          <p:nvPr>
            <p:ph type="body" idx="1"/>
          </p:nvPr>
        </p:nvSpPr>
        <p:spPr>
          <a:xfrm>
            <a:off x="311700" y="1152475"/>
            <a:ext cx="7952700" cy="12507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Airframe fabric was tested on sample part of chassis with ‘wire harness’</a:t>
            </a:r>
            <a:endParaRPr sz="1600">
              <a:solidFill>
                <a:schemeClr val="dk1"/>
              </a:solidFill>
              <a:latin typeface="Raleway" pitchFamily="2" charset="0"/>
              <a:ea typeface="Avenir"/>
              <a:cs typeface="Avenir"/>
              <a:sym typeface="Avenir"/>
            </a:endParaRPr>
          </a:p>
          <a:p>
            <a:pPr marL="457200" lvl="0" indent="-330200" algn="l" rtl="0">
              <a:lnSpc>
                <a:spcPct val="115000"/>
              </a:lnSpc>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Tested painting and vinyl application for livery</a:t>
            </a:r>
            <a:endParaRPr sz="1600">
              <a:solidFill>
                <a:schemeClr val="dk1"/>
              </a:solidFill>
              <a:latin typeface="Raleway" pitchFamily="2" charset="0"/>
              <a:ea typeface="Avenir"/>
              <a:cs typeface="Avenir"/>
              <a:sym typeface="Avenir"/>
            </a:endParaRPr>
          </a:p>
          <a:p>
            <a:pPr marL="457200" lvl="0" indent="-330200" algn="l" rtl="0">
              <a:lnSpc>
                <a:spcPct val="115000"/>
              </a:lnSpc>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Pieces with and without holes were pulled on the Instron</a:t>
            </a:r>
            <a:endParaRPr sz="1600">
              <a:solidFill>
                <a:schemeClr val="dk1"/>
              </a:solidFill>
              <a:latin typeface="Raleway" pitchFamily="2" charset="0"/>
              <a:ea typeface="Avenir"/>
              <a:cs typeface="Avenir"/>
              <a:sym typeface="Avenir"/>
            </a:endParaRPr>
          </a:p>
          <a:p>
            <a:pPr marL="457200" lvl="0" indent="-330200" algn="l" rtl="0">
              <a:lnSpc>
                <a:spcPct val="115000"/>
              </a:lnSpc>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There started to be slight deformation of the fabric around 100 N in all samples </a:t>
            </a:r>
            <a:endParaRPr sz="1600">
              <a:solidFill>
                <a:schemeClr val="dk1"/>
              </a:solidFill>
              <a:latin typeface="Raleway" pitchFamily="2" charset="0"/>
              <a:ea typeface="Avenir"/>
              <a:cs typeface="Avenir"/>
              <a:sym typeface="Avenir"/>
            </a:endParaRPr>
          </a:p>
        </p:txBody>
      </p:sp>
      <p:sp>
        <p:nvSpPr>
          <p:cNvPr id="753" name="Google Shape;753;p99"/>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Congruence of Assemblies to Design Intent</a:t>
            </a:r>
            <a:endParaRPr>
              <a:latin typeface="Raleway" pitchFamily="2" charset="0"/>
            </a:endParaRPr>
          </a:p>
        </p:txBody>
      </p:sp>
      <p:sp>
        <p:nvSpPr>
          <p:cNvPr id="759" name="Google Shape;759;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Raleway" pitchFamily="2" charset="0"/>
                <a:ea typeface="Raleway"/>
                <a:cs typeface="Raleway"/>
                <a:sym typeface="Raleway"/>
              </a:rPr>
              <a:t>Airframe Fabric</a:t>
            </a:r>
            <a:endParaRPr sz="1600" b="1">
              <a:solidFill>
                <a:schemeClr val="accent1"/>
              </a:solidFill>
              <a:latin typeface="Raleway" pitchFamily="2" charset="0"/>
              <a:ea typeface="Raleway"/>
              <a:cs typeface="Raleway"/>
              <a:sym typeface="Raleway"/>
            </a:endParaRPr>
          </a:p>
          <a:p>
            <a:pPr marL="0" lvl="0" indent="0" algn="l" rtl="0">
              <a:spcBef>
                <a:spcPts val="0"/>
              </a:spcBef>
              <a:spcAft>
                <a:spcPts val="0"/>
              </a:spcAft>
              <a:buNone/>
            </a:pPr>
            <a:r>
              <a:rPr lang="en" sz="1200">
                <a:solidFill>
                  <a:schemeClr val="dk1"/>
                </a:solidFill>
                <a:latin typeface="Raleway" pitchFamily="2" charset="0"/>
              </a:rPr>
              <a:t>Because body coverings were installed prior to front suspension installation due to the permanence of airframe fabric installation, it made applying fabric in these areas especially difficult to deal with. In CAD, a significant amount of front suspension members were protruding through the body covering plane. During fabric installation, the fabric had to be trimmed and placed around these members, making the final appearance of the body covering in these areas different from design intent (see also Failures in Successes &amp; Failures slide).</a:t>
            </a:r>
            <a:endParaRPr sz="1200">
              <a:solidFill>
                <a:schemeClr val="dk1"/>
              </a:solidFill>
              <a:latin typeface="Raleway" pitchFamily="2" charset="0"/>
            </a:endParaRPr>
          </a:p>
          <a:p>
            <a:pPr marL="0" lvl="0" indent="0" algn="l" rtl="0">
              <a:spcBef>
                <a:spcPts val="1600"/>
              </a:spcBef>
              <a:spcAft>
                <a:spcPts val="0"/>
              </a:spcAft>
              <a:buClr>
                <a:schemeClr val="dk1"/>
              </a:buClr>
              <a:buSzPts val="1100"/>
              <a:buFont typeface="Arial"/>
              <a:buNone/>
            </a:pPr>
            <a:r>
              <a:rPr lang="en" sz="1600" b="1">
                <a:solidFill>
                  <a:schemeClr val="accent1"/>
                </a:solidFill>
                <a:latin typeface="Raleway" pitchFamily="2" charset="0"/>
                <a:ea typeface="Raleway"/>
                <a:cs typeface="Raleway"/>
                <a:sym typeface="Raleway"/>
              </a:rPr>
              <a:t>Chassis</a:t>
            </a:r>
            <a:endParaRPr sz="1600" b="1">
              <a:solidFill>
                <a:schemeClr val="accent1"/>
              </a:solidFill>
              <a:latin typeface="Raleway" pitchFamily="2" charset="0"/>
              <a:ea typeface="Raleway"/>
              <a:cs typeface="Raleway"/>
              <a:sym typeface="Raleway"/>
            </a:endParaRPr>
          </a:p>
          <a:p>
            <a:pPr marL="0" lvl="0" indent="0" algn="l" rtl="0">
              <a:spcBef>
                <a:spcPts val="0"/>
              </a:spcBef>
              <a:spcAft>
                <a:spcPts val="0"/>
              </a:spcAft>
              <a:buNone/>
            </a:pPr>
            <a:r>
              <a:rPr lang="en" sz="1200">
                <a:solidFill>
                  <a:schemeClr val="dk1"/>
                </a:solidFill>
                <a:latin typeface="Raleway" pitchFamily="2" charset="0"/>
              </a:rPr>
              <a:t>Since we shipped this out for manufacturing, our design was fabricated and welded according to our CAD. The only change we made was adding two vertical tubes to either side of the accumulator due to a new rules update about mounting requirements in 2022. </a:t>
            </a:r>
            <a:endParaRPr sz="1200">
              <a:solidFill>
                <a:schemeClr val="dk1"/>
              </a:solidFill>
              <a:latin typeface="Raleway" pitchFamily="2" charset="0"/>
            </a:endParaRPr>
          </a:p>
          <a:p>
            <a:pPr marL="0" lvl="0" indent="0" algn="l" rtl="0">
              <a:spcBef>
                <a:spcPts val="1600"/>
              </a:spcBef>
              <a:spcAft>
                <a:spcPts val="1600"/>
              </a:spcAft>
              <a:buNone/>
            </a:pPr>
            <a:endParaRPr sz="1600">
              <a:solidFill>
                <a:schemeClr val="dk1"/>
              </a:solidFill>
              <a:latin typeface="Raleway" pitchFamily="2" charset="0"/>
            </a:endParaRPr>
          </a:p>
        </p:txBody>
      </p:sp>
      <p:sp>
        <p:nvSpPr>
          <p:cNvPr id="760" name="Google Shape;760;p100"/>
          <p:cNvSpPr txBox="1"/>
          <p:nvPr/>
        </p:nvSpPr>
        <p:spPr>
          <a:xfrm>
            <a:off x="6423775" y="0"/>
            <a:ext cx="2723100" cy="61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Team Number #236</a:t>
            </a:r>
            <a:endParaRPr>
              <a:latin typeface="Raleway" pitchFamily="2" charset="0"/>
              <a:ea typeface="Avenir"/>
              <a:cs typeface="Avenir"/>
              <a:sym typeface="Avenir"/>
            </a:endParaRPr>
          </a:p>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Successes &amp; Failures</a:t>
            </a:r>
            <a:endParaRPr>
              <a:latin typeface="Raleway" pitchFamily="2" charset="0"/>
            </a:endParaRPr>
          </a:p>
        </p:txBody>
      </p:sp>
      <p:sp>
        <p:nvSpPr>
          <p:cNvPr id="766" name="Google Shape;766;p101"/>
          <p:cNvSpPr txBox="1">
            <a:spLocks noGrp="1"/>
          </p:cNvSpPr>
          <p:nvPr>
            <p:ph type="body" idx="1"/>
          </p:nvPr>
        </p:nvSpPr>
        <p:spPr>
          <a:xfrm>
            <a:off x="311700" y="10762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Raleway" pitchFamily="2" charset="0"/>
                <a:ea typeface="Raleway"/>
                <a:cs typeface="Raleway"/>
                <a:sym typeface="Raleway"/>
              </a:rPr>
              <a:t>Successes</a:t>
            </a:r>
            <a:endParaRPr sz="1600" b="1" dirty="0">
              <a:solidFill>
                <a:schemeClr val="dk1"/>
              </a:solidFill>
              <a:latin typeface="Raleway" pitchFamily="2" charset="0"/>
              <a:ea typeface="Raleway"/>
              <a:cs typeface="Raleway"/>
              <a:sym typeface="Raleway"/>
            </a:endParaRPr>
          </a:p>
          <a:p>
            <a:pPr marL="0" lvl="0" indent="0" algn="l" rtl="0">
              <a:spcBef>
                <a:spcPts val="1600"/>
              </a:spcBef>
              <a:spcAft>
                <a:spcPts val="0"/>
              </a:spcAft>
              <a:buNone/>
            </a:pPr>
            <a:r>
              <a:rPr lang="en" sz="1200" dirty="0">
                <a:solidFill>
                  <a:schemeClr val="dk1"/>
                </a:solidFill>
                <a:latin typeface="Raleway" pitchFamily="2" charset="0"/>
              </a:rPr>
              <a:t>The implementation of airframe fabric body covering saved a significant amount of labor hours in design &amp; fabrication compared to body panels. Even given it was the team’s first time using it, it looks professional &amp; visually pleasing</a:t>
            </a:r>
            <a:endParaRPr sz="1200" dirty="0">
              <a:solidFill>
                <a:schemeClr val="dk1"/>
              </a:solidFill>
              <a:latin typeface="Raleway" pitchFamily="2" charset="0"/>
            </a:endParaRPr>
          </a:p>
          <a:p>
            <a:pPr marL="0" lvl="0" indent="0" algn="l" rtl="0">
              <a:spcBef>
                <a:spcPts val="1600"/>
              </a:spcBef>
              <a:spcAft>
                <a:spcPts val="1600"/>
              </a:spcAft>
              <a:buNone/>
            </a:pPr>
            <a:r>
              <a:rPr lang="en" sz="1200" dirty="0">
                <a:solidFill>
                  <a:schemeClr val="dk1"/>
                </a:solidFill>
                <a:latin typeface="Raleway" pitchFamily="2" charset="0"/>
              </a:rPr>
              <a:t>Two-panel firewall design was a major upgrade over the single panel design in previous car iterations. Removing / installing the firewall only takes a few simple maneuvers and is significantly more comfortable to perform but still just as rigid when mounted.</a:t>
            </a:r>
            <a:endParaRPr sz="1200" dirty="0">
              <a:solidFill>
                <a:schemeClr val="dk1"/>
              </a:solidFill>
              <a:latin typeface="Raleway" pitchFamily="2" charset="0"/>
            </a:endParaRPr>
          </a:p>
        </p:txBody>
      </p:sp>
      <p:sp>
        <p:nvSpPr>
          <p:cNvPr id="767" name="Google Shape;767;p101"/>
          <p:cNvSpPr txBox="1">
            <a:spLocks noGrp="1"/>
          </p:cNvSpPr>
          <p:nvPr>
            <p:ph type="body" idx="2"/>
          </p:nvPr>
        </p:nvSpPr>
        <p:spPr>
          <a:xfrm>
            <a:off x="4832400" y="10762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aleway" pitchFamily="2" charset="0"/>
                <a:ea typeface="Raleway"/>
                <a:cs typeface="Raleway"/>
                <a:sym typeface="Raleway"/>
              </a:rPr>
              <a:t>Failures</a:t>
            </a:r>
            <a:endParaRPr sz="1600" b="1">
              <a:solidFill>
                <a:schemeClr val="dk1"/>
              </a:solidFill>
              <a:latin typeface="Raleway" pitchFamily="2" charset="0"/>
              <a:ea typeface="Raleway"/>
              <a:cs typeface="Raleway"/>
              <a:sym typeface="Raleway"/>
            </a:endParaRPr>
          </a:p>
          <a:p>
            <a:pPr marL="0" lvl="0" indent="0" algn="l" rtl="0">
              <a:spcBef>
                <a:spcPts val="1600"/>
              </a:spcBef>
              <a:spcAft>
                <a:spcPts val="0"/>
              </a:spcAft>
              <a:buNone/>
            </a:pPr>
            <a:r>
              <a:rPr lang="en" sz="1200">
                <a:solidFill>
                  <a:schemeClr val="dk1"/>
                </a:solidFill>
                <a:latin typeface="Raleway" pitchFamily="2" charset="0"/>
              </a:rPr>
              <a:t>The permanence of the airframe fabric as a body covering made it difficult to make changes to and work around. Applying the fabric around front suspension members was especially difficult &amp; usage of body panels on these areas of the chassis that need to be serviced frequently would be preferred. Perhaps a fabric / body panel hybrid can be used in future designs</a:t>
            </a:r>
            <a:endParaRPr sz="1200">
              <a:solidFill>
                <a:schemeClr val="dk1"/>
              </a:solidFill>
              <a:latin typeface="Raleway" pitchFamily="2" charset="0"/>
            </a:endParaRPr>
          </a:p>
          <a:p>
            <a:pPr marL="0" lvl="0" indent="0" algn="l" rtl="0">
              <a:spcBef>
                <a:spcPts val="1600"/>
              </a:spcBef>
              <a:spcAft>
                <a:spcPts val="1600"/>
              </a:spcAft>
              <a:buNone/>
            </a:pPr>
            <a:r>
              <a:rPr lang="en" sz="1200">
                <a:solidFill>
                  <a:schemeClr val="dk1"/>
                </a:solidFill>
                <a:latin typeface="Raleway" pitchFamily="2" charset="0"/>
              </a:rPr>
              <a:t>We failed to have a nose cone made for our team in a timely manner. As a team we usually purchase our nose cone due to limited shop resources. Working with our typical composites vendor this year presented a number of unique communications challenges that lead to delays in our nose cone manufacturing.</a:t>
            </a:r>
            <a:endParaRPr sz="1200">
              <a:solidFill>
                <a:schemeClr val="dk1"/>
              </a:solidFill>
              <a:latin typeface="Raleway" pitchFamily="2" charset="0"/>
            </a:endParaRPr>
          </a:p>
        </p:txBody>
      </p:sp>
      <p:sp>
        <p:nvSpPr>
          <p:cNvPr id="768" name="Google Shape;768;p101"/>
          <p:cNvSpPr txBox="1"/>
          <p:nvPr/>
        </p:nvSpPr>
        <p:spPr>
          <a:xfrm>
            <a:off x="6423775" y="0"/>
            <a:ext cx="2723100" cy="61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Team Number #236</a:t>
            </a:r>
            <a:endParaRPr>
              <a:latin typeface="Raleway" pitchFamily="2" charset="0"/>
              <a:ea typeface="Avenir"/>
              <a:cs typeface="Avenir"/>
              <a:sym typeface="Avenir"/>
            </a:endParaRPr>
          </a:p>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2"/>
          <p:cNvSpPr txBox="1">
            <a:spLocks noGrp="1"/>
          </p:cNvSpPr>
          <p:nvPr>
            <p:ph type="title"/>
          </p:nvPr>
        </p:nvSpPr>
        <p:spPr>
          <a:xfrm>
            <a:off x="311700" y="3735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Raleway" pitchFamily="2" charset="0"/>
                <a:sym typeface="Raleway"/>
              </a:rPr>
              <a:t>Requirements &amp; Design Crite</a:t>
            </a:r>
            <a:r>
              <a:rPr lang="en" dirty="0">
                <a:latin typeface="Raleway" pitchFamily="2" charset="0"/>
              </a:rPr>
              <a:t>ria</a:t>
            </a:r>
            <a:endParaRPr b="1" dirty="0">
              <a:latin typeface="Raleway" pitchFamily="2" charset="0"/>
              <a:sym typeface="Raleway"/>
            </a:endParaRPr>
          </a:p>
        </p:txBody>
      </p:sp>
      <p:sp>
        <p:nvSpPr>
          <p:cNvPr id="454" name="Google Shape;454;p72"/>
          <p:cNvSpPr txBox="1">
            <a:spLocks noGrp="1"/>
          </p:cNvSpPr>
          <p:nvPr>
            <p:ph type="body" idx="1"/>
          </p:nvPr>
        </p:nvSpPr>
        <p:spPr>
          <a:xfrm>
            <a:off x="311700" y="874845"/>
            <a:ext cx="5810400" cy="3241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accent1"/>
                </a:solidFill>
                <a:latin typeface="Raleway" pitchFamily="2" charset="0"/>
              </a:rPr>
              <a:t>Perform well in Auto-X and Endurance</a:t>
            </a:r>
            <a:endParaRPr sz="1600" b="1" dirty="0">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Build in adjustability to respond to testing data</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Fabrication and assembly are not a bottleneck towards car assembly to provide maximum testing time</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Acknowledge lack of past testing data and provide “tuning knobs” in suspension system to provide adjustability</a:t>
            </a:r>
            <a:endParaRPr sz="1600" dirty="0">
              <a:solidFill>
                <a:schemeClr val="dk1"/>
              </a:solidFill>
              <a:latin typeface="Raleway" pitchFamily="2" charset="0"/>
              <a:ea typeface="Avenir"/>
              <a:cs typeface="Avenir"/>
              <a:sym typeface="Avenir"/>
            </a:endParaRPr>
          </a:p>
          <a:p>
            <a:pPr marL="0" lvl="0" indent="0" algn="l" rtl="0">
              <a:spcBef>
                <a:spcPts val="1600"/>
              </a:spcBef>
              <a:spcAft>
                <a:spcPts val="0"/>
              </a:spcAft>
              <a:buNone/>
            </a:pPr>
            <a:r>
              <a:rPr lang="en" sz="1600" b="1" dirty="0">
                <a:solidFill>
                  <a:schemeClr val="accent1"/>
                </a:solidFill>
                <a:latin typeface="Raleway" pitchFamily="2" charset="0"/>
              </a:rPr>
              <a:t>Score well in design</a:t>
            </a:r>
            <a:endParaRPr sz="1600" b="1" dirty="0">
              <a:solidFill>
                <a:schemeClr val="accent1"/>
              </a:solidFill>
              <a:latin typeface="Raleway" pitchFamily="2" charset="0"/>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Focus on baseline design from literature with testing procedures to validate non-empirical decisions</a:t>
            </a:r>
            <a:endParaRPr sz="1600" dirty="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dirty="0">
                <a:solidFill>
                  <a:schemeClr val="dk1"/>
                </a:solidFill>
                <a:latin typeface="Raleway" pitchFamily="2" charset="0"/>
                <a:ea typeface="Avenir"/>
                <a:cs typeface="Avenir"/>
                <a:sym typeface="Avenir"/>
              </a:rPr>
              <a:t>Validate the accuracy of CAD to final vehicle to understand intent versus reality</a:t>
            </a:r>
            <a:endParaRPr sz="1600" dirty="0">
              <a:solidFill>
                <a:schemeClr val="dk1"/>
              </a:solidFill>
              <a:latin typeface="Raleway" pitchFamily="2" charset="0"/>
              <a:ea typeface="Avenir"/>
              <a:cs typeface="Avenir"/>
              <a:sym typeface="Avenir"/>
            </a:endParaRPr>
          </a:p>
        </p:txBody>
      </p:sp>
      <p:pic>
        <p:nvPicPr>
          <p:cNvPr id="455" name="Google Shape;455;p72"/>
          <p:cNvPicPr preferRelativeResize="0"/>
          <p:nvPr/>
        </p:nvPicPr>
        <p:blipFill>
          <a:blip r:embed="rId3">
            <a:alphaModFix/>
          </a:blip>
          <a:stretch>
            <a:fillRect/>
          </a:stretch>
        </p:blipFill>
        <p:spPr>
          <a:xfrm>
            <a:off x="6603647" y="485963"/>
            <a:ext cx="2201675" cy="2347151"/>
          </a:xfrm>
          <a:prstGeom prst="rect">
            <a:avLst/>
          </a:prstGeom>
          <a:noFill/>
          <a:ln>
            <a:noFill/>
          </a:ln>
        </p:spPr>
      </p:pic>
      <p:pic>
        <p:nvPicPr>
          <p:cNvPr id="456" name="Google Shape;456;p72"/>
          <p:cNvPicPr preferRelativeResize="0"/>
          <p:nvPr/>
        </p:nvPicPr>
        <p:blipFill>
          <a:blip r:embed="rId4">
            <a:alphaModFix/>
          </a:blip>
          <a:stretch>
            <a:fillRect/>
          </a:stretch>
        </p:blipFill>
        <p:spPr>
          <a:xfrm>
            <a:off x="5853250" y="2427834"/>
            <a:ext cx="3167852" cy="2447150"/>
          </a:xfrm>
          <a:prstGeom prst="rect">
            <a:avLst/>
          </a:prstGeom>
          <a:noFill/>
          <a:ln>
            <a:noFill/>
          </a:ln>
        </p:spPr>
      </p:pic>
      <p:sp>
        <p:nvSpPr>
          <p:cNvPr id="457" name="Google Shape;457;p72"/>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System Parameters</a:t>
            </a:r>
            <a:endParaRPr b="1">
              <a:latin typeface="Raleway" pitchFamily="2" charset="0"/>
              <a:sym typeface="Raleway"/>
            </a:endParaRPr>
          </a:p>
        </p:txBody>
      </p:sp>
      <p:graphicFrame>
        <p:nvGraphicFramePr>
          <p:cNvPr id="463" name="Google Shape;463;p73"/>
          <p:cNvGraphicFramePr/>
          <p:nvPr>
            <p:extLst>
              <p:ext uri="{D42A27DB-BD31-4B8C-83A1-F6EECF244321}">
                <p14:modId xmlns:p14="http://schemas.microsoft.com/office/powerpoint/2010/main" val="4222343754"/>
              </p:ext>
            </p:extLst>
          </p:nvPr>
        </p:nvGraphicFramePr>
        <p:xfrm>
          <a:off x="1311388" y="1093375"/>
          <a:ext cx="6521225" cy="3578043"/>
        </p:xfrm>
        <a:graphic>
          <a:graphicData uri="http://schemas.openxmlformats.org/drawingml/2006/table">
            <a:tbl>
              <a:tblPr>
                <a:noFill/>
                <a:tableStyleId>{2FEFF6D4-1267-4F33-90BF-51D748F39429}</a:tableStyleId>
              </a:tblPr>
              <a:tblGrid>
                <a:gridCol w="1606675">
                  <a:extLst>
                    <a:ext uri="{9D8B030D-6E8A-4147-A177-3AD203B41FA5}">
                      <a16:colId xmlns:a16="http://schemas.microsoft.com/office/drawing/2014/main" val="20000"/>
                    </a:ext>
                  </a:extLst>
                </a:gridCol>
                <a:gridCol w="4914550">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1200" b="1">
                          <a:solidFill>
                            <a:srgbClr val="FFFFFF"/>
                          </a:solidFill>
                          <a:latin typeface="Raleway"/>
                          <a:ea typeface="Raleway"/>
                          <a:cs typeface="Raleway"/>
                          <a:sym typeface="Raleway"/>
                        </a:rPr>
                        <a:t>Value</a:t>
                      </a:r>
                      <a:endParaRPr sz="1200" b="1">
                        <a:solidFill>
                          <a:srgbClr val="FFFFFF"/>
                        </a:solidFill>
                        <a:latin typeface="Raleway"/>
                        <a:ea typeface="Raleway"/>
                        <a:cs typeface="Raleway"/>
                        <a:sym typeface="Raleway"/>
                      </a:endParaRPr>
                    </a:p>
                  </a:txBody>
                  <a:tcPr marL="63500" marR="63500" marT="63500" marB="63500">
                    <a:solidFill>
                      <a:srgbClr val="FF9900"/>
                    </a:solidFill>
                  </a:tcPr>
                </a:tc>
                <a:tc>
                  <a:txBody>
                    <a:bodyPr/>
                    <a:lstStyle/>
                    <a:p>
                      <a:pPr marL="0" lvl="0" indent="0" algn="l" rtl="0">
                        <a:spcBef>
                          <a:spcPts val="0"/>
                        </a:spcBef>
                        <a:spcAft>
                          <a:spcPts val="0"/>
                        </a:spcAft>
                        <a:buNone/>
                      </a:pPr>
                      <a:r>
                        <a:rPr lang="en" sz="1200" b="1">
                          <a:solidFill>
                            <a:srgbClr val="FFFFFF"/>
                          </a:solidFill>
                          <a:latin typeface="Raleway"/>
                          <a:ea typeface="Raleway"/>
                          <a:cs typeface="Raleway"/>
                          <a:sym typeface="Raleway"/>
                        </a:rPr>
                        <a:t>Rationale</a:t>
                      </a:r>
                      <a:endParaRPr sz="1200" b="1">
                        <a:solidFill>
                          <a:srgbClr val="FFFFFF"/>
                        </a:solidFill>
                        <a:latin typeface="Raleway"/>
                        <a:ea typeface="Raleway"/>
                        <a:cs typeface="Raleway"/>
                        <a:sym typeface="Raleway"/>
                      </a:endParaRPr>
                    </a:p>
                  </a:txBody>
                  <a:tcPr marL="63500" marR="63500" marT="63500" marB="63500">
                    <a:solidFill>
                      <a:srgbClr val="FF9900"/>
                    </a:solidFill>
                  </a:tcPr>
                </a:tc>
                <a:extLst>
                  <a:ext uri="{0D108BD9-81ED-4DB2-BD59-A6C34878D82A}">
                    <a16:rowId xmlns:a16="http://schemas.microsoft.com/office/drawing/2014/main" val="10000"/>
                  </a:ext>
                </a:extLst>
              </a:tr>
              <a:tr h="700600">
                <a:tc>
                  <a:txBody>
                    <a:bodyPr/>
                    <a:lstStyle/>
                    <a:p>
                      <a:pPr marL="0" lvl="0" indent="0" algn="l" rtl="0">
                        <a:lnSpc>
                          <a:spcPct val="115000"/>
                        </a:lnSpc>
                        <a:spcBef>
                          <a:spcPts val="0"/>
                        </a:spcBef>
                        <a:spcAft>
                          <a:spcPts val="0"/>
                        </a:spcAft>
                        <a:buNone/>
                      </a:pPr>
                      <a:r>
                        <a:rPr lang="en" sz="1200">
                          <a:solidFill>
                            <a:schemeClr val="dk1"/>
                          </a:solidFill>
                          <a:latin typeface="Avenir"/>
                          <a:ea typeface="Avenir"/>
                          <a:cs typeface="Avenir"/>
                          <a:sym typeface="Avenir"/>
                        </a:rPr>
                        <a:t>Wheelbase: 61” </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Minimum is 60”. We want to be as short of a car as possible to reduce MOI and increase maneuverability through turns and chicanes. 61” gives us an inch of allowable error.</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1"/>
                  </a:ext>
                </a:extLst>
              </a:tr>
              <a:tr h="552825">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Track Width: 50” </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Constrained by the physical on-campus manufacturing space. Vehicle needs to be maneuverable in our assembly and storage spaces. </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2"/>
                  </a:ext>
                </a:extLst>
              </a:tr>
              <a:tr h="405025">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CGH: 10.5”</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Based on a high-level CAD assembly</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3"/>
                  </a:ext>
                </a:extLst>
              </a:tr>
              <a:tr h="552825">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CG F/R Split: 50/50</a:t>
                      </a:r>
                      <a:endParaRPr sz="1200">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CG L/R Split: 50/50</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Neutral steer vehicle. We’re confident in our ability to make high level vehicle placements such that there is no front/rear bias of the CG</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4"/>
                  </a:ext>
                </a:extLst>
              </a:tr>
              <a:tr h="552825">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Total Vehicle Weight with driver: </a:t>
                      </a:r>
                      <a:r>
                        <a:rPr lang="en" sz="1200">
                          <a:solidFill>
                            <a:schemeClr val="dk1"/>
                          </a:solidFill>
                          <a:highlight>
                            <a:srgbClr val="FFFFFF"/>
                          </a:highlight>
                          <a:latin typeface="Avenir"/>
                          <a:ea typeface="Avenir"/>
                          <a:cs typeface="Avenir"/>
                          <a:sym typeface="Avenir"/>
                        </a:rPr>
                        <a:t>610 lbs</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Based on a measurement of last year’s car and an estimate of weight savings from each subteam</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Roll Gradient: 1.5 degrees/g</a:t>
                      </a:r>
                      <a:endParaRPr sz="1200">
                        <a:solidFill>
                          <a:schemeClr val="dk1"/>
                        </a:solidFill>
                        <a:latin typeface="Avenir"/>
                        <a:ea typeface="Avenir"/>
                        <a:cs typeface="Avenir"/>
                        <a:sym typeface="Avenir"/>
                      </a:endParaRPr>
                    </a:p>
                  </a:txBody>
                  <a:tcPr marL="63500" marR="63500" marT="63500" marB="63500"/>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Based on recommended value from RCVD and talking to industry</a:t>
                      </a:r>
                      <a:endParaRPr sz="1200">
                        <a:solidFill>
                          <a:schemeClr val="dk1"/>
                        </a:solidFill>
                        <a:latin typeface="Avenir"/>
                        <a:ea typeface="Avenir"/>
                        <a:cs typeface="Avenir"/>
                        <a:sym typeface="Avenir"/>
                      </a:endParaRPr>
                    </a:p>
                  </a:txBody>
                  <a:tcPr marL="63500" marR="63500" marT="63500" marB="63500"/>
                </a:tc>
                <a:extLst>
                  <a:ext uri="{0D108BD9-81ED-4DB2-BD59-A6C34878D82A}">
                    <a16:rowId xmlns:a16="http://schemas.microsoft.com/office/drawing/2014/main" val="10006"/>
                  </a:ext>
                </a:extLst>
              </a:tr>
            </a:tbl>
          </a:graphicData>
        </a:graphic>
      </p:graphicFrame>
      <p:sp>
        <p:nvSpPr>
          <p:cNvPr id="464" name="Google Shape;464;p73"/>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System Parameters</a:t>
            </a:r>
            <a:endParaRPr>
              <a:latin typeface="Raleway" pitchFamily="2" charset="0"/>
            </a:endParaRPr>
          </a:p>
        </p:txBody>
      </p:sp>
      <p:graphicFrame>
        <p:nvGraphicFramePr>
          <p:cNvPr id="470" name="Google Shape;470;p74"/>
          <p:cNvGraphicFramePr/>
          <p:nvPr/>
        </p:nvGraphicFramePr>
        <p:xfrm>
          <a:off x="429725" y="1464013"/>
          <a:ext cx="3562150" cy="2717800"/>
        </p:xfrm>
        <a:graphic>
          <a:graphicData uri="http://schemas.openxmlformats.org/drawingml/2006/table">
            <a:tbl>
              <a:tblPr>
                <a:noFill/>
                <a:tableStyleId>{2FEFF6D4-1267-4F33-90BF-51D748F39429}</a:tableStyleId>
              </a:tblPr>
              <a:tblGrid>
                <a:gridCol w="16889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936600">
                  <a:extLst>
                    <a:ext uri="{9D8B030D-6E8A-4147-A177-3AD203B41FA5}">
                      <a16:colId xmlns:a16="http://schemas.microsoft.com/office/drawing/2014/main" val="20002"/>
                    </a:ext>
                  </a:extLst>
                </a:gridCol>
              </a:tblGrid>
              <a:tr h="0">
                <a:tc gridSpan="2">
                  <a:txBody>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Front</a:t>
                      </a:r>
                      <a:endParaRPr sz="1200" b="1">
                        <a:solidFill>
                          <a:schemeClr val="lt1"/>
                        </a:solidFill>
                        <a:latin typeface="Raleway"/>
                        <a:ea typeface="Raleway"/>
                        <a:cs typeface="Raleway"/>
                        <a:sym typeface="Raleway"/>
                      </a:endParaRPr>
                    </a:p>
                  </a:txBody>
                  <a:tcPr marL="101600" marR="1016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hMerge="1">
                  <a:txBody>
                    <a:bodyPr/>
                    <a:lstStyle/>
                    <a:p>
                      <a:endParaRPr lang="en-US"/>
                    </a:p>
                  </a:txBody>
                  <a:tcPr/>
                </a:tc>
                <a:tc>
                  <a:txBody>
                    <a:bodyPr/>
                    <a:lstStyle/>
                    <a:p>
                      <a:pPr marL="0" lvl="0" indent="0" algn="ctr" rtl="0">
                        <a:spcBef>
                          <a:spcPts val="0"/>
                        </a:spcBef>
                        <a:spcAft>
                          <a:spcPts val="0"/>
                        </a:spcAft>
                        <a:buNone/>
                      </a:pPr>
                      <a:r>
                        <a:rPr lang="en" sz="1200" b="1">
                          <a:solidFill>
                            <a:schemeClr val="lt1"/>
                          </a:solidFill>
                          <a:latin typeface="Raleway"/>
                          <a:ea typeface="Raleway"/>
                          <a:cs typeface="Raleway"/>
                          <a:sym typeface="Raleway"/>
                        </a:rPr>
                        <a:t>Rear</a:t>
                      </a:r>
                      <a:endParaRPr sz="1200" b="1">
                        <a:solidFill>
                          <a:schemeClr val="lt1"/>
                        </a:solidFill>
                        <a:latin typeface="Raleway"/>
                        <a:ea typeface="Raleway"/>
                        <a:cs typeface="Raleway"/>
                        <a:sym typeface="Raleway"/>
                      </a:endParaRPr>
                    </a:p>
                  </a:txBody>
                  <a:tcPr marL="101600" marR="1016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Roll Center Height (in)</a:t>
                      </a:r>
                      <a:endParaRPr sz="1200" dirty="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3.5</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4.5</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Calculated Ride Rate (lbs/in)</a:t>
                      </a:r>
                      <a:endParaRPr sz="1200" dirty="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107.4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120.42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Springs Used (lbs/in)</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150</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200</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Roll Rate (no ARB) (in-lbs/rad)</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5.59x10</a:t>
                      </a:r>
                      <a:r>
                        <a:rPr lang="en" sz="1200" baseline="30000">
                          <a:solidFill>
                            <a:schemeClr val="dk1"/>
                          </a:solidFill>
                          <a:latin typeface="Avenir"/>
                          <a:ea typeface="Avenir"/>
                          <a:cs typeface="Avenir"/>
                          <a:sym typeface="Avenir"/>
                        </a:rPr>
                        <a:t>3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5.31x10</a:t>
                      </a:r>
                      <a:r>
                        <a:rPr lang="en" sz="1200" baseline="30000">
                          <a:solidFill>
                            <a:schemeClr val="dk1"/>
                          </a:solidFill>
                          <a:latin typeface="Avenir"/>
                          <a:ea typeface="Avenir"/>
                          <a:cs typeface="Avenir"/>
                          <a:sym typeface="Avenir"/>
                        </a:rPr>
                        <a:t>3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Ride Frequency (Hz)</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2.62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2.56 </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Anti Roll Bar Rate (in-lbs/rad)</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venir"/>
                          <a:ea typeface="Avenir"/>
                          <a:cs typeface="Avenir"/>
                          <a:sym typeface="Avenir"/>
                        </a:rPr>
                        <a:t>5359.19</a:t>
                      </a:r>
                      <a:endParaRPr sz="120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893.4</a:t>
                      </a:r>
                      <a:endParaRPr sz="1200" dirty="0">
                        <a:solidFill>
                          <a:schemeClr val="dk1"/>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71" name="Google Shape;471;p74"/>
          <p:cNvGraphicFramePr/>
          <p:nvPr/>
        </p:nvGraphicFramePr>
        <p:xfrm>
          <a:off x="4194550" y="1464025"/>
          <a:ext cx="3831600" cy="3408680"/>
        </p:xfrm>
        <a:graphic>
          <a:graphicData uri="http://schemas.openxmlformats.org/drawingml/2006/table">
            <a:tbl>
              <a:tblPr>
                <a:noFill/>
                <a:tableStyleId>{1DBA6423-D494-46FD-B382-54DAD2396C36}</a:tableStyleId>
              </a:tblPr>
              <a:tblGrid>
                <a:gridCol w="2284700">
                  <a:extLst>
                    <a:ext uri="{9D8B030D-6E8A-4147-A177-3AD203B41FA5}">
                      <a16:colId xmlns:a16="http://schemas.microsoft.com/office/drawing/2014/main" val="20000"/>
                    </a:ext>
                  </a:extLst>
                </a:gridCol>
                <a:gridCol w="773450">
                  <a:extLst>
                    <a:ext uri="{9D8B030D-6E8A-4147-A177-3AD203B41FA5}">
                      <a16:colId xmlns:a16="http://schemas.microsoft.com/office/drawing/2014/main" val="20001"/>
                    </a:ext>
                  </a:extLst>
                </a:gridCol>
                <a:gridCol w="773450">
                  <a:extLst>
                    <a:ext uri="{9D8B030D-6E8A-4147-A177-3AD203B41FA5}">
                      <a16:colId xmlns:a16="http://schemas.microsoft.com/office/drawing/2014/main" val="20002"/>
                    </a:ext>
                  </a:extLst>
                </a:gridCol>
              </a:tblGrid>
              <a:tr h="245900">
                <a:tc gridSpan="2">
                  <a:txBody>
                    <a:bodyPr/>
                    <a:lstStyle/>
                    <a:p>
                      <a:pPr marL="0" lvl="0" indent="0" algn="ctr" rtl="0">
                        <a:lnSpc>
                          <a:spcPct val="100000"/>
                        </a:lnSpc>
                        <a:spcBef>
                          <a:spcPts val="0"/>
                        </a:spcBef>
                        <a:spcAft>
                          <a:spcPts val="0"/>
                        </a:spcAft>
                        <a:buNone/>
                      </a:pPr>
                      <a:r>
                        <a:rPr lang="en" sz="1200" b="1">
                          <a:solidFill>
                            <a:srgbClr val="FFFFFF"/>
                          </a:solidFill>
                          <a:latin typeface="Raleway"/>
                          <a:ea typeface="Raleway"/>
                          <a:cs typeface="Raleway"/>
                          <a:sym typeface="Raleway"/>
                        </a:rPr>
                        <a:t>Front</a:t>
                      </a:r>
                      <a:endParaRPr sz="1200" b="1">
                        <a:solidFill>
                          <a:srgbClr val="FFFFFF"/>
                        </a:solidFill>
                        <a:latin typeface="Raleway"/>
                        <a:ea typeface="Raleway"/>
                        <a:cs typeface="Raleway"/>
                        <a:sym typeface="Raleway"/>
                      </a:endParaRPr>
                    </a:p>
                  </a:txBody>
                  <a:tcPr marL="101600" marR="1016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hMerge="1">
                  <a:txBody>
                    <a:bodyPr/>
                    <a:lstStyle/>
                    <a:p>
                      <a:endParaRPr lang="en-US"/>
                    </a:p>
                  </a:txBody>
                  <a:tcPr/>
                </a:tc>
                <a:tc>
                  <a:txBody>
                    <a:bodyPr/>
                    <a:lstStyle/>
                    <a:p>
                      <a:pPr marL="0" lvl="0" indent="0" algn="ctr" rtl="0">
                        <a:lnSpc>
                          <a:spcPct val="100000"/>
                        </a:lnSpc>
                        <a:spcBef>
                          <a:spcPts val="0"/>
                        </a:spcBef>
                        <a:spcAft>
                          <a:spcPts val="0"/>
                        </a:spcAft>
                        <a:buNone/>
                      </a:pPr>
                      <a:r>
                        <a:rPr lang="en" sz="1200" b="1">
                          <a:solidFill>
                            <a:srgbClr val="FFFFFF"/>
                          </a:solidFill>
                          <a:latin typeface="Raleway"/>
                          <a:ea typeface="Raleway"/>
                          <a:cs typeface="Raleway"/>
                          <a:sym typeface="Raleway"/>
                        </a:rPr>
                        <a:t>Rear</a:t>
                      </a:r>
                      <a:endParaRPr sz="1200" b="1">
                        <a:solidFill>
                          <a:srgbClr val="FFFFFF"/>
                        </a:solidFill>
                        <a:latin typeface="Raleway"/>
                        <a:ea typeface="Raleway"/>
                        <a:cs typeface="Raleway"/>
                        <a:sym typeface="Raleway"/>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FVSA Length (in)</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49.5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44.05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SVSA Length (in)</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120.4</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109.7</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SVSA Angle </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3.8°</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1.26°</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Anti-Dive</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28%</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13%</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Caster Angle</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2.97°</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1.65°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Mechanical Trail (in)</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0.54</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0.25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Static Toe</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Static Camber</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-0.75°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20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Front View Spindle Length (in)</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0.84</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1.5</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39250">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Side View Spindle Length (in)</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rgbClr val="172B4D"/>
                          </a:solidFill>
                          <a:latin typeface="Avenir"/>
                          <a:ea typeface="Avenir"/>
                          <a:cs typeface="Avenir"/>
                          <a:sym typeface="Avenir"/>
                        </a:rPr>
                        <a:t>0</a:t>
                      </a:r>
                      <a:endParaRPr sz="1200">
                        <a:solidFill>
                          <a:srgbClr val="172B4D"/>
                        </a:solidFill>
                        <a:latin typeface="Avenir"/>
                        <a:ea typeface="Avenir"/>
                        <a:cs typeface="Avenir"/>
                        <a:sym typeface="Avenir"/>
                      </a:endParaRPr>
                    </a:p>
                  </a:txBody>
                  <a:tcPr marL="101600" marR="1016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472" name="Google Shape;472;p74"/>
          <p:cNvSpPr txBox="1"/>
          <p:nvPr/>
        </p:nvSpPr>
        <p:spPr>
          <a:xfrm>
            <a:off x="4683550" y="998425"/>
            <a:ext cx="2853600" cy="46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accent1"/>
                </a:solidFill>
                <a:latin typeface="Raleway" pitchFamily="2" charset="0"/>
                <a:ea typeface="Raleway"/>
                <a:cs typeface="Raleway"/>
                <a:sym typeface="Raleway"/>
              </a:rPr>
              <a:t>Suspension Characteristics</a:t>
            </a:r>
            <a:endParaRPr sz="1600" b="1">
              <a:solidFill>
                <a:schemeClr val="accent1"/>
              </a:solidFill>
              <a:latin typeface="Raleway" pitchFamily="2" charset="0"/>
              <a:ea typeface="Raleway"/>
              <a:cs typeface="Raleway"/>
              <a:sym typeface="Raleway"/>
            </a:endParaRPr>
          </a:p>
        </p:txBody>
      </p:sp>
      <p:sp>
        <p:nvSpPr>
          <p:cNvPr id="473" name="Google Shape;473;p74"/>
          <p:cNvSpPr txBox="1"/>
          <p:nvPr/>
        </p:nvSpPr>
        <p:spPr>
          <a:xfrm>
            <a:off x="784000" y="998425"/>
            <a:ext cx="2853600" cy="46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accent1"/>
                </a:solidFill>
                <a:latin typeface="Raleway" pitchFamily="2" charset="0"/>
                <a:ea typeface="Raleway"/>
                <a:cs typeface="Raleway"/>
                <a:sym typeface="Raleway"/>
              </a:rPr>
              <a:t>Ride &amp; Roll Rates</a:t>
            </a:r>
            <a:endParaRPr sz="1600" b="1">
              <a:solidFill>
                <a:schemeClr val="accent1"/>
              </a:solidFill>
              <a:latin typeface="Raleway" pitchFamily="2" charset="0"/>
              <a:ea typeface="Raleway"/>
              <a:cs typeface="Raleway"/>
              <a:sym typeface="Raleway"/>
            </a:endParaRPr>
          </a:p>
        </p:txBody>
      </p:sp>
      <p:sp>
        <p:nvSpPr>
          <p:cNvPr id="474" name="Google Shape;474;p74"/>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a:t>
            </a:r>
            <a:r>
              <a:rPr lang="en" b="1">
                <a:latin typeface="Raleway" pitchFamily="2" charset="0"/>
                <a:sym typeface="Raleway"/>
              </a:rPr>
              <a:t>Gradient Descent Optimization</a:t>
            </a:r>
            <a:endParaRPr b="1">
              <a:latin typeface="Raleway" pitchFamily="2" charset="0"/>
              <a:sym typeface="Raleway"/>
            </a:endParaRPr>
          </a:p>
        </p:txBody>
      </p:sp>
      <p:pic>
        <p:nvPicPr>
          <p:cNvPr id="480" name="Google Shape;480;p75"/>
          <p:cNvPicPr preferRelativeResize="0"/>
          <p:nvPr/>
        </p:nvPicPr>
        <p:blipFill>
          <a:blip r:embed="rId3">
            <a:alphaModFix/>
          </a:blip>
          <a:stretch>
            <a:fillRect/>
          </a:stretch>
        </p:blipFill>
        <p:spPr>
          <a:xfrm>
            <a:off x="349925" y="2569700"/>
            <a:ext cx="4245175" cy="2074950"/>
          </a:xfrm>
          <a:prstGeom prst="rect">
            <a:avLst/>
          </a:prstGeom>
          <a:noFill/>
          <a:ln>
            <a:noFill/>
          </a:ln>
        </p:spPr>
      </p:pic>
      <p:pic>
        <p:nvPicPr>
          <p:cNvPr id="481" name="Google Shape;481;p75"/>
          <p:cNvPicPr preferRelativeResize="0"/>
          <p:nvPr/>
        </p:nvPicPr>
        <p:blipFill>
          <a:blip r:embed="rId4">
            <a:alphaModFix/>
          </a:blip>
          <a:stretch>
            <a:fillRect/>
          </a:stretch>
        </p:blipFill>
        <p:spPr>
          <a:xfrm>
            <a:off x="4913504" y="1228250"/>
            <a:ext cx="3918796" cy="3416400"/>
          </a:xfrm>
          <a:prstGeom prst="rect">
            <a:avLst/>
          </a:prstGeom>
          <a:noFill/>
          <a:ln>
            <a:noFill/>
          </a:ln>
        </p:spPr>
      </p:pic>
      <p:sp>
        <p:nvSpPr>
          <p:cNvPr id="482" name="Google Shape;482;p75"/>
          <p:cNvSpPr txBox="1"/>
          <p:nvPr/>
        </p:nvSpPr>
        <p:spPr>
          <a:xfrm>
            <a:off x="349925" y="1092200"/>
            <a:ext cx="46956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Raleway" pitchFamily="2" charset="0"/>
                <a:ea typeface="Avenir"/>
                <a:cs typeface="Avenir"/>
                <a:sym typeface="Avenir"/>
              </a:rPr>
              <a:t>Created a MATLAB script that provides a breadth of suspension geometries that converge to the towards the desired characteristics and geometric constraints. This script minimizes unnecessary CAD guessing and checking with a wider solution space of potential designs. </a:t>
            </a:r>
            <a:endParaRPr sz="1600">
              <a:solidFill>
                <a:schemeClr val="dk1"/>
              </a:solidFill>
              <a:latin typeface="Raleway" pitchFamily="2" charset="0"/>
              <a:ea typeface="Avenir"/>
              <a:cs typeface="Avenir"/>
              <a:sym typeface="Avenir"/>
            </a:endParaRPr>
          </a:p>
        </p:txBody>
      </p:sp>
      <p:sp>
        <p:nvSpPr>
          <p:cNvPr id="483" name="Google Shape;483;p75"/>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pitchFamily="2" charset="0"/>
              </a:rPr>
              <a:t>Design Details  |  </a:t>
            </a:r>
            <a:r>
              <a:rPr lang="en" b="1">
                <a:latin typeface="Raleway" pitchFamily="2" charset="0"/>
                <a:sym typeface="Raleway"/>
              </a:rPr>
              <a:t>Steering</a:t>
            </a:r>
            <a:r>
              <a:rPr lang="en">
                <a:latin typeface="Raleway" pitchFamily="2" charset="0"/>
              </a:rPr>
              <a:t> </a:t>
            </a:r>
            <a:r>
              <a:rPr lang="en" b="1">
                <a:latin typeface="Raleway" pitchFamily="2" charset="0"/>
                <a:sym typeface="Raleway"/>
              </a:rPr>
              <a:t>Linkages</a:t>
            </a:r>
            <a:endParaRPr>
              <a:latin typeface="Raleway" pitchFamily="2" charset="0"/>
            </a:endParaRPr>
          </a:p>
        </p:txBody>
      </p:sp>
      <p:pic>
        <p:nvPicPr>
          <p:cNvPr id="489" name="Google Shape;489;p76"/>
          <p:cNvPicPr preferRelativeResize="0"/>
          <p:nvPr/>
        </p:nvPicPr>
        <p:blipFill>
          <a:blip r:embed="rId3">
            <a:alphaModFix/>
          </a:blip>
          <a:stretch>
            <a:fillRect/>
          </a:stretch>
        </p:blipFill>
        <p:spPr>
          <a:xfrm>
            <a:off x="6547222" y="665100"/>
            <a:ext cx="2201675" cy="2347151"/>
          </a:xfrm>
          <a:prstGeom prst="rect">
            <a:avLst/>
          </a:prstGeom>
          <a:noFill/>
          <a:ln>
            <a:noFill/>
          </a:ln>
        </p:spPr>
      </p:pic>
      <p:pic>
        <p:nvPicPr>
          <p:cNvPr id="490" name="Google Shape;490;p76"/>
          <p:cNvPicPr preferRelativeResize="0"/>
          <p:nvPr/>
        </p:nvPicPr>
        <p:blipFill>
          <a:blip r:embed="rId4">
            <a:alphaModFix/>
          </a:blip>
          <a:stretch>
            <a:fillRect/>
          </a:stretch>
        </p:blipFill>
        <p:spPr>
          <a:xfrm>
            <a:off x="5707000" y="2571747"/>
            <a:ext cx="3167852" cy="2447150"/>
          </a:xfrm>
          <a:prstGeom prst="rect">
            <a:avLst/>
          </a:prstGeom>
          <a:noFill/>
          <a:ln>
            <a:noFill/>
          </a:ln>
        </p:spPr>
      </p:pic>
      <p:sp>
        <p:nvSpPr>
          <p:cNvPr id="491" name="Google Shape;491;p76"/>
          <p:cNvSpPr txBox="1"/>
          <p:nvPr/>
        </p:nvSpPr>
        <p:spPr>
          <a:xfrm>
            <a:off x="438700" y="1042125"/>
            <a:ext cx="385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pitchFamily="2" charset="0"/>
              <a:ea typeface="Avenir"/>
              <a:cs typeface="Avenir"/>
              <a:sym typeface="Avenir"/>
            </a:endParaRPr>
          </a:p>
        </p:txBody>
      </p:sp>
      <p:sp>
        <p:nvSpPr>
          <p:cNvPr id="492" name="Google Shape;492;p76"/>
          <p:cNvSpPr txBox="1">
            <a:spLocks noGrp="1"/>
          </p:cNvSpPr>
          <p:nvPr>
            <p:ph type="body" idx="1"/>
          </p:nvPr>
        </p:nvSpPr>
        <p:spPr>
          <a:xfrm>
            <a:off x="311700" y="1152475"/>
            <a:ext cx="51447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Double wishbone suspension</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Rod ends at end of each linkage allow us to change length if needed</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Less effect on wheel alignment</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Rockers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4130 alloy steel, lightweight</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Bushings for precise fit to prevent vibration and reduce friction of bolts connecting to chassis and suspension members</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Pull/Push Rods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Rod ends to change length if needed</a:t>
            </a:r>
            <a:endParaRPr sz="1200">
              <a:solidFill>
                <a:schemeClr val="dk1"/>
              </a:solidFill>
              <a:latin typeface="Raleway" pitchFamily="2" charset="0"/>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 sz="1600">
                <a:solidFill>
                  <a:schemeClr val="dk1"/>
                </a:solidFill>
                <a:latin typeface="Raleway" pitchFamily="2" charset="0"/>
                <a:ea typeface="Avenir"/>
                <a:cs typeface="Avenir"/>
                <a:sym typeface="Avenir"/>
              </a:rPr>
              <a:t>ARBs</a:t>
            </a:r>
            <a:endParaRPr sz="16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Connected via adjustable lever arm</a:t>
            </a:r>
            <a:endParaRPr sz="1200">
              <a:solidFill>
                <a:schemeClr val="dk1"/>
              </a:solidFill>
              <a:latin typeface="Raleway" pitchFamily="2" charset="0"/>
              <a:ea typeface="Avenir"/>
              <a:cs typeface="Avenir"/>
              <a:sym typeface="Avenir"/>
            </a:endParaRPr>
          </a:p>
          <a:p>
            <a:pPr marL="914400" lvl="1" indent="-304800" algn="l" rtl="0">
              <a:spcBef>
                <a:spcPts val="0"/>
              </a:spcBef>
              <a:spcAft>
                <a:spcPts val="0"/>
              </a:spcAft>
              <a:buClr>
                <a:schemeClr val="dk1"/>
              </a:buClr>
              <a:buSzPts val="1200"/>
              <a:buFont typeface="Avenir"/>
              <a:buChar char="○"/>
            </a:pPr>
            <a:r>
              <a:rPr lang="en" sz="1200">
                <a:solidFill>
                  <a:schemeClr val="dk1"/>
                </a:solidFill>
                <a:latin typeface="Raleway" pitchFamily="2" charset="0"/>
                <a:ea typeface="Avenir"/>
                <a:cs typeface="Avenir"/>
                <a:sym typeface="Avenir"/>
              </a:rPr>
              <a:t>Lightweight aluminium</a:t>
            </a:r>
            <a:endParaRPr sz="1200">
              <a:solidFill>
                <a:schemeClr val="dk1"/>
              </a:solidFill>
              <a:latin typeface="Raleway" pitchFamily="2" charset="0"/>
              <a:ea typeface="Avenir"/>
              <a:cs typeface="Avenir"/>
              <a:sym typeface="Avenir"/>
            </a:endParaRPr>
          </a:p>
        </p:txBody>
      </p:sp>
      <p:sp>
        <p:nvSpPr>
          <p:cNvPr id="493" name="Google Shape;493;p76"/>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77"/>
          <p:cNvPicPr preferRelativeResize="0"/>
          <p:nvPr/>
        </p:nvPicPr>
        <p:blipFill>
          <a:blip r:embed="rId3">
            <a:alphaModFix/>
          </a:blip>
          <a:stretch>
            <a:fillRect/>
          </a:stretch>
        </p:blipFill>
        <p:spPr>
          <a:xfrm>
            <a:off x="3339280" y="886675"/>
            <a:ext cx="3424206" cy="3187918"/>
          </a:xfrm>
          <a:prstGeom prst="rect">
            <a:avLst/>
          </a:prstGeom>
          <a:noFill/>
          <a:ln>
            <a:noFill/>
          </a:ln>
        </p:spPr>
      </p:pic>
      <p:cxnSp>
        <p:nvCxnSpPr>
          <p:cNvPr id="499" name="Google Shape;499;p77"/>
          <p:cNvCxnSpPr/>
          <p:nvPr/>
        </p:nvCxnSpPr>
        <p:spPr>
          <a:xfrm rot="10800000" flipH="1">
            <a:off x="5894783" y="1717801"/>
            <a:ext cx="279900" cy="466800"/>
          </a:xfrm>
          <a:prstGeom prst="straightConnector1">
            <a:avLst/>
          </a:prstGeom>
          <a:noFill/>
          <a:ln w="28575" cap="flat" cmpd="sng">
            <a:solidFill>
              <a:srgbClr val="FF00FF"/>
            </a:solidFill>
            <a:prstDash val="solid"/>
            <a:round/>
            <a:headEnd type="triangle" w="med" len="med"/>
            <a:tailEnd type="triangle" w="med" len="med"/>
          </a:ln>
        </p:spPr>
      </p:cxnSp>
      <p:sp>
        <p:nvSpPr>
          <p:cNvPr id="500" name="Google Shape;500;p77"/>
          <p:cNvSpPr txBox="1"/>
          <p:nvPr/>
        </p:nvSpPr>
        <p:spPr>
          <a:xfrm>
            <a:off x="4129591" y="3892436"/>
            <a:ext cx="19971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aleway" pitchFamily="2" charset="0"/>
                <a:ea typeface="Avenir"/>
                <a:cs typeface="Avenir"/>
                <a:sym typeface="Avenir"/>
              </a:rPr>
              <a:t>Ride height adj. with shock pre-load and pushrod length</a:t>
            </a:r>
            <a:endParaRPr>
              <a:solidFill>
                <a:schemeClr val="dk1"/>
              </a:solidFill>
              <a:latin typeface="Raleway" pitchFamily="2" charset="0"/>
              <a:ea typeface="Avenir"/>
              <a:cs typeface="Avenir"/>
              <a:sym typeface="Avenir"/>
            </a:endParaRPr>
          </a:p>
        </p:txBody>
      </p:sp>
      <p:cxnSp>
        <p:nvCxnSpPr>
          <p:cNvPr id="501" name="Google Shape;501;p77"/>
          <p:cNvCxnSpPr/>
          <p:nvPr/>
        </p:nvCxnSpPr>
        <p:spPr>
          <a:xfrm rot="10800000" flipH="1">
            <a:off x="4420342" y="2390014"/>
            <a:ext cx="1539900" cy="821100"/>
          </a:xfrm>
          <a:prstGeom prst="straightConnector1">
            <a:avLst/>
          </a:prstGeom>
          <a:noFill/>
          <a:ln w="28575" cap="flat" cmpd="sng">
            <a:solidFill>
              <a:srgbClr val="FF00FF"/>
            </a:solidFill>
            <a:prstDash val="solid"/>
            <a:round/>
            <a:headEnd type="triangle" w="med" len="med"/>
            <a:tailEnd type="triangle" w="med" len="med"/>
          </a:ln>
        </p:spPr>
      </p:cxnSp>
      <p:pic>
        <p:nvPicPr>
          <p:cNvPr id="502" name="Google Shape;502;p77"/>
          <p:cNvPicPr preferRelativeResize="0"/>
          <p:nvPr/>
        </p:nvPicPr>
        <p:blipFill rotWithShape="1">
          <a:blip r:embed="rId4">
            <a:alphaModFix/>
          </a:blip>
          <a:srcRect l="19652" t="10200" b="14019"/>
          <a:stretch/>
        </p:blipFill>
        <p:spPr>
          <a:xfrm>
            <a:off x="244562" y="1495761"/>
            <a:ext cx="3024609" cy="2609524"/>
          </a:xfrm>
          <a:prstGeom prst="rect">
            <a:avLst/>
          </a:prstGeom>
          <a:noFill/>
          <a:ln>
            <a:noFill/>
          </a:ln>
        </p:spPr>
      </p:pic>
      <p:sp>
        <p:nvSpPr>
          <p:cNvPr id="503" name="Google Shape;503;p77"/>
          <p:cNvSpPr txBox="1"/>
          <p:nvPr/>
        </p:nvSpPr>
        <p:spPr>
          <a:xfrm>
            <a:off x="1099329" y="4089509"/>
            <a:ext cx="25095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Camber Adj. with Shim</a:t>
            </a:r>
            <a:endParaRPr>
              <a:solidFill>
                <a:schemeClr val="dk1"/>
              </a:solidFill>
              <a:latin typeface="Raleway" pitchFamily="2" charset="0"/>
              <a:ea typeface="Avenir"/>
              <a:cs typeface="Avenir"/>
              <a:sym typeface="Avenir"/>
            </a:endParaRPr>
          </a:p>
        </p:txBody>
      </p:sp>
      <p:pic>
        <p:nvPicPr>
          <p:cNvPr id="504" name="Google Shape;504;p77"/>
          <p:cNvPicPr preferRelativeResize="0"/>
          <p:nvPr/>
        </p:nvPicPr>
        <p:blipFill rotWithShape="1">
          <a:blip r:embed="rId5">
            <a:alphaModFix/>
          </a:blip>
          <a:srcRect l="17965" r="31198"/>
          <a:stretch/>
        </p:blipFill>
        <p:spPr>
          <a:xfrm rot="5400008">
            <a:off x="1350459" y="615501"/>
            <a:ext cx="410615" cy="1407224"/>
          </a:xfrm>
          <a:prstGeom prst="rect">
            <a:avLst/>
          </a:prstGeom>
          <a:noFill/>
          <a:ln>
            <a:noFill/>
          </a:ln>
        </p:spPr>
      </p:pic>
      <p:cxnSp>
        <p:nvCxnSpPr>
          <p:cNvPr id="505" name="Google Shape;505;p77"/>
          <p:cNvCxnSpPr/>
          <p:nvPr/>
        </p:nvCxnSpPr>
        <p:spPr>
          <a:xfrm rot="5400000">
            <a:off x="1228882" y="1499071"/>
            <a:ext cx="542100" cy="470700"/>
          </a:xfrm>
          <a:prstGeom prst="curvedConnector3">
            <a:avLst>
              <a:gd name="adj1" fmla="val 50000"/>
            </a:avLst>
          </a:prstGeom>
          <a:noFill/>
          <a:ln w="19050" cap="flat" cmpd="sng">
            <a:solidFill>
              <a:srgbClr val="FF0000"/>
            </a:solidFill>
            <a:prstDash val="solid"/>
            <a:round/>
            <a:headEnd type="none" w="med" len="med"/>
            <a:tailEnd type="triangle" w="med" len="med"/>
          </a:ln>
        </p:spPr>
      </p:cxnSp>
      <p:pic>
        <p:nvPicPr>
          <p:cNvPr id="506" name="Google Shape;506;p77"/>
          <p:cNvPicPr preferRelativeResize="0"/>
          <p:nvPr/>
        </p:nvPicPr>
        <p:blipFill>
          <a:blip r:embed="rId6">
            <a:alphaModFix/>
          </a:blip>
          <a:stretch>
            <a:fillRect/>
          </a:stretch>
        </p:blipFill>
        <p:spPr>
          <a:xfrm>
            <a:off x="6357268" y="934291"/>
            <a:ext cx="2542164" cy="3155218"/>
          </a:xfrm>
          <a:prstGeom prst="rect">
            <a:avLst/>
          </a:prstGeom>
          <a:noFill/>
          <a:ln>
            <a:noFill/>
          </a:ln>
        </p:spPr>
      </p:pic>
      <p:sp>
        <p:nvSpPr>
          <p:cNvPr id="507" name="Google Shape;507;p77"/>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aleway" pitchFamily="2" charset="0"/>
                <a:sym typeface="Raleway"/>
              </a:rPr>
              <a:t>Design Details | Adjustable </a:t>
            </a:r>
            <a:r>
              <a:rPr lang="en" sz="2000">
                <a:latin typeface="Raleway" pitchFamily="2" charset="0"/>
              </a:rPr>
              <a:t>C</a:t>
            </a:r>
            <a:r>
              <a:rPr lang="en" sz="2000" b="1">
                <a:latin typeface="Raleway" pitchFamily="2" charset="0"/>
                <a:sym typeface="Raleway"/>
              </a:rPr>
              <a:t>amber, </a:t>
            </a:r>
            <a:r>
              <a:rPr lang="en" sz="2000">
                <a:latin typeface="Raleway" pitchFamily="2" charset="0"/>
              </a:rPr>
              <a:t>R</a:t>
            </a:r>
            <a:r>
              <a:rPr lang="en" sz="2000" b="1">
                <a:latin typeface="Raleway" pitchFamily="2" charset="0"/>
                <a:sym typeface="Raleway"/>
              </a:rPr>
              <a:t>ide </a:t>
            </a:r>
            <a:r>
              <a:rPr lang="en" sz="2000">
                <a:latin typeface="Raleway" pitchFamily="2" charset="0"/>
              </a:rPr>
              <a:t>H</a:t>
            </a:r>
            <a:r>
              <a:rPr lang="en" sz="2000" b="1">
                <a:latin typeface="Raleway" pitchFamily="2" charset="0"/>
                <a:sym typeface="Raleway"/>
              </a:rPr>
              <a:t>eight, Ackermann, Roll Rate</a:t>
            </a:r>
            <a:endParaRPr sz="2000" b="1">
              <a:latin typeface="Raleway" pitchFamily="2" charset="0"/>
              <a:sym typeface="Raleway"/>
            </a:endParaRPr>
          </a:p>
        </p:txBody>
      </p:sp>
      <p:sp>
        <p:nvSpPr>
          <p:cNvPr id="508" name="Google Shape;508;p77"/>
          <p:cNvSpPr txBox="1"/>
          <p:nvPr/>
        </p:nvSpPr>
        <p:spPr>
          <a:xfrm>
            <a:off x="6763485" y="4137124"/>
            <a:ext cx="211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pitchFamily="2" charset="0"/>
                <a:ea typeface="Avenir"/>
                <a:cs typeface="Avenir"/>
                <a:sym typeface="Avenir"/>
              </a:rPr>
              <a:t>Roll Rate Adj. with ARB lever-arm positions</a:t>
            </a:r>
            <a:endParaRPr>
              <a:solidFill>
                <a:schemeClr val="dk1"/>
              </a:solidFill>
              <a:latin typeface="Raleway" pitchFamily="2" charset="0"/>
              <a:ea typeface="Avenir"/>
              <a:cs typeface="Avenir"/>
              <a:sym typeface="Avenir"/>
            </a:endParaRPr>
          </a:p>
        </p:txBody>
      </p:sp>
      <p:pic>
        <p:nvPicPr>
          <p:cNvPr id="509" name="Google Shape;509;p77"/>
          <p:cNvPicPr preferRelativeResize="0"/>
          <p:nvPr/>
        </p:nvPicPr>
        <p:blipFill>
          <a:blip r:embed="rId7">
            <a:alphaModFix/>
          </a:blip>
          <a:stretch>
            <a:fillRect/>
          </a:stretch>
        </p:blipFill>
        <p:spPr>
          <a:xfrm>
            <a:off x="1339009" y="3368458"/>
            <a:ext cx="606576" cy="494301"/>
          </a:xfrm>
          <a:prstGeom prst="rect">
            <a:avLst/>
          </a:prstGeom>
          <a:noFill/>
          <a:ln>
            <a:noFill/>
          </a:ln>
        </p:spPr>
      </p:pic>
      <p:cxnSp>
        <p:nvCxnSpPr>
          <p:cNvPr id="510" name="Google Shape;510;p77"/>
          <p:cNvCxnSpPr/>
          <p:nvPr/>
        </p:nvCxnSpPr>
        <p:spPr>
          <a:xfrm rot="10800000">
            <a:off x="1099181" y="1548303"/>
            <a:ext cx="2240100" cy="457200"/>
          </a:xfrm>
          <a:prstGeom prst="straightConnector1">
            <a:avLst/>
          </a:prstGeom>
          <a:noFill/>
          <a:ln w="38100" cap="flat" cmpd="sng">
            <a:solidFill>
              <a:srgbClr val="FF00FF"/>
            </a:solidFill>
            <a:prstDash val="solid"/>
            <a:round/>
            <a:headEnd type="triangle" w="med" len="med"/>
            <a:tailEnd type="triangle" w="med" len="med"/>
          </a:ln>
        </p:spPr>
      </p:cxnSp>
      <p:cxnSp>
        <p:nvCxnSpPr>
          <p:cNvPr id="511" name="Google Shape;511;p77"/>
          <p:cNvCxnSpPr/>
          <p:nvPr/>
        </p:nvCxnSpPr>
        <p:spPr>
          <a:xfrm rot="10800000">
            <a:off x="1139509" y="2985313"/>
            <a:ext cx="199500" cy="569700"/>
          </a:xfrm>
          <a:prstGeom prst="straightConnector1">
            <a:avLst/>
          </a:prstGeom>
          <a:noFill/>
          <a:ln w="19050" cap="flat" cmpd="sng">
            <a:solidFill>
              <a:srgbClr val="FF0000"/>
            </a:solidFill>
            <a:prstDash val="solid"/>
            <a:round/>
            <a:headEnd type="none" w="med" len="med"/>
            <a:tailEnd type="triangle" w="med" len="med"/>
          </a:ln>
        </p:spPr>
      </p:cxnSp>
      <p:sp>
        <p:nvSpPr>
          <p:cNvPr id="512" name="Google Shape;512;p77"/>
          <p:cNvSpPr txBox="1"/>
          <p:nvPr/>
        </p:nvSpPr>
        <p:spPr>
          <a:xfrm>
            <a:off x="1966764" y="1255721"/>
            <a:ext cx="286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pitchFamily="2" charset="0"/>
                <a:ea typeface="Avenir"/>
                <a:cs typeface="Avenir"/>
                <a:sym typeface="Avenir"/>
              </a:rPr>
              <a:t>Toe Adj. with Tie Rod Lengths</a:t>
            </a:r>
            <a:endParaRPr>
              <a:solidFill>
                <a:schemeClr val="dk1"/>
              </a:solidFill>
              <a:latin typeface="Raleway" pitchFamily="2" charset="0"/>
              <a:ea typeface="Avenir"/>
              <a:cs typeface="Avenir"/>
              <a:sym typeface="Avenir"/>
            </a:endParaRPr>
          </a:p>
          <a:p>
            <a:pPr marL="0" lvl="0" indent="0" algn="ctr" rtl="0">
              <a:spcBef>
                <a:spcPts val="0"/>
              </a:spcBef>
              <a:spcAft>
                <a:spcPts val="0"/>
              </a:spcAft>
              <a:buNone/>
            </a:pPr>
            <a:r>
              <a:rPr lang="en">
                <a:solidFill>
                  <a:schemeClr val="dk1"/>
                </a:solidFill>
                <a:latin typeface="Raleway" pitchFamily="2" charset="0"/>
                <a:ea typeface="Avenir"/>
                <a:cs typeface="Avenir"/>
                <a:sym typeface="Avenir"/>
              </a:rPr>
              <a:t>(Rod end positions)</a:t>
            </a:r>
            <a:endParaRPr>
              <a:solidFill>
                <a:schemeClr val="dk1"/>
              </a:solidFill>
              <a:latin typeface="Raleway" pitchFamily="2" charset="0"/>
              <a:ea typeface="Avenir"/>
              <a:cs typeface="Avenir"/>
              <a:sym typeface="Avenir"/>
            </a:endParaRPr>
          </a:p>
        </p:txBody>
      </p:sp>
      <p:sp>
        <p:nvSpPr>
          <p:cNvPr id="513" name="Google Shape;513;p77"/>
          <p:cNvSpPr txBox="1"/>
          <p:nvPr/>
        </p:nvSpPr>
        <p:spPr>
          <a:xfrm>
            <a:off x="2146184" y="928960"/>
            <a:ext cx="25095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aleway" pitchFamily="2" charset="0"/>
                <a:ea typeface="Avenir"/>
                <a:cs typeface="Avenir"/>
                <a:sym typeface="Avenir"/>
              </a:rPr>
              <a:t>Ackermann Adj. with Shim</a:t>
            </a:r>
            <a:endParaRPr>
              <a:solidFill>
                <a:schemeClr val="dk1"/>
              </a:solidFill>
              <a:latin typeface="Raleway" pitchFamily="2" charset="0"/>
              <a:ea typeface="Avenir"/>
              <a:cs typeface="Avenir"/>
              <a:sym typeface="Avenir"/>
            </a:endParaRPr>
          </a:p>
        </p:txBody>
      </p:sp>
      <p:cxnSp>
        <p:nvCxnSpPr>
          <p:cNvPr id="514" name="Google Shape;514;p77"/>
          <p:cNvCxnSpPr/>
          <p:nvPr/>
        </p:nvCxnSpPr>
        <p:spPr>
          <a:xfrm flipH="1">
            <a:off x="7524782" y="3967816"/>
            <a:ext cx="414900" cy="32700"/>
          </a:xfrm>
          <a:prstGeom prst="straightConnector1">
            <a:avLst/>
          </a:prstGeom>
          <a:noFill/>
          <a:ln w="28575" cap="flat" cmpd="sng">
            <a:solidFill>
              <a:srgbClr val="FF00FF"/>
            </a:solidFill>
            <a:prstDash val="solid"/>
            <a:round/>
            <a:headEnd type="triangle" w="med" len="med"/>
            <a:tailEnd type="triangle" w="med" len="med"/>
          </a:ln>
        </p:spPr>
      </p:cxnSp>
      <p:sp>
        <p:nvSpPr>
          <p:cNvPr id="515" name="Google Shape;515;p77"/>
          <p:cNvSpPr txBox="1"/>
          <p:nvPr/>
        </p:nvSpPr>
        <p:spPr>
          <a:xfrm>
            <a:off x="6278075" y="203675"/>
            <a:ext cx="27231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aleway" pitchFamily="2" charset="0"/>
                <a:ea typeface="Avenir"/>
                <a:cs typeface="Avenir"/>
                <a:sym typeface="Avenir"/>
              </a:rPr>
              <a:t>Olin College of Engineering</a:t>
            </a:r>
            <a:endParaRPr>
              <a:latin typeface="Raleway" pitchFamily="2" charset="0"/>
              <a:ea typeface="Avenir"/>
              <a:cs typeface="Avenir"/>
              <a:sym typeface="Aveni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3062</Words>
  <Application>Microsoft Office PowerPoint</Application>
  <PresentationFormat>On-screen Show (16:9)</PresentationFormat>
  <Paragraphs>382</Paragraphs>
  <Slides>33</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33</vt:i4>
      </vt:variant>
    </vt:vector>
  </HeadingPairs>
  <TitlesOfParts>
    <vt:vector size="38" baseType="lpstr">
      <vt:lpstr>Avenir</vt:lpstr>
      <vt:lpstr>Raleway</vt:lpstr>
      <vt:lpstr>Arial</vt:lpstr>
      <vt:lpstr>Simple Light</vt:lpstr>
      <vt:lpstr>Simple Light</vt:lpstr>
      <vt:lpstr>Olin Electric Motorsports </vt:lpstr>
      <vt:lpstr>Suspension</vt:lpstr>
      <vt:lpstr>Overview &amp; Concept of Operations</vt:lpstr>
      <vt:lpstr>Requirements &amp; Design Criteria</vt:lpstr>
      <vt:lpstr>Design Details  |  System Parameters</vt:lpstr>
      <vt:lpstr>Design Details  |  System Parameters</vt:lpstr>
      <vt:lpstr>Design Details  |  Gradient Descent Optimization</vt:lpstr>
      <vt:lpstr>Design Details  |  Steering Linkages</vt:lpstr>
      <vt:lpstr>Design Details | Adjustable Camber, Ride Height, Ackermann, Roll Rate</vt:lpstr>
      <vt:lpstr>Design Details  |  Anti-Roll Bar</vt:lpstr>
      <vt:lpstr>Design Details  |  Tires and Shocks</vt:lpstr>
      <vt:lpstr>Design Details  |  Knuckles</vt:lpstr>
      <vt:lpstr>Analysis  |  Uprights</vt:lpstr>
      <vt:lpstr>Testing &amp; Validation</vt:lpstr>
      <vt:lpstr>In-House vs Off-site Considerations</vt:lpstr>
      <vt:lpstr>Congruence of Assemblies to Design Intent</vt:lpstr>
      <vt:lpstr>Successes &amp; Failures</vt:lpstr>
      <vt:lpstr>Frame | Body | Aero</vt:lpstr>
      <vt:lpstr>Overview &amp; Concept of Operations</vt:lpstr>
      <vt:lpstr>Requirements &amp; Design Criteria  |  Frame</vt:lpstr>
      <vt:lpstr>Requirements &amp; Design Criteria  |  Body</vt:lpstr>
      <vt:lpstr>Design Details  |  Frame</vt:lpstr>
      <vt:lpstr>Design Details  |  Body  |  Airframe Fabric</vt:lpstr>
      <vt:lpstr>Design Details  |  Body  |  Nosecone</vt:lpstr>
      <vt:lpstr>Design Details  |  Body  |  Firewall</vt:lpstr>
      <vt:lpstr>Assembly &amp; Manufacturing  |  Frame</vt:lpstr>
      <vt:lpstr>Analysis  |  Frame  |  Tube Study</vt:lpstr>
      <vt:lpstr>Analysis  |  Frame  |  Tube Study</vt:lpstr>
      <vt:lpstr>Analysis  |  Frame  |  Rear Box Modal Analysis</vt:lpstr>
      <vt:lpstr>In-House vs Off-site Considerations  |  Frame</vt:lpstr>
      <vt:lpstr>Test  |  Body  |  Airframe Fabric </vt:lpstr>
      <vt:lpstr>Congruence of Assemblies to Design Intent</vt:lpstr>
      <vt:lpstr>Successes &amp; Failures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Olin Electric Motorsports </dc:title>
  <cp:lastModifiedBy>Shamama Sirroon</cp:lastModifiedBy>
  <cp:revision>2</cp:revision>
  <dcterms:modified xsi:type="dcterms:W3CDTF">2023-01-04T05:00:58Z</dcterms:modified>
</cp:coreProperties>
</file>